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3"/>
    <p:sldId id="270" r:id="rId4"/>
    <p:sldId id="258" r:id="rId5"/>
    <p:sldId id="259" r:id="rId6"/>
    <p:sldId id="260" r:id="rId7"/>
    <p:sldId id="261" r:id="rId8"/>
    <p:sldId id="262" r:id="rId9"/>
    <p:sldId id="263" r:id="rId10"/>
    <p:sldId id="264" r:id="rId11"/>
    <p:sldId id="265" r:id="rId12"/>
    <p:sldId id="279" r:id="rId13"/>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897C"/>
    <a:srgbClr val="6F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00"/>
    <p:restoredTop sz="95833"/>
  </p:normalViewPr>
  <p:slideViewPr>
    <p:cSldViewPr snapToGrid="0" snapToObjects="1">
      <p:cViewPr varScale="1">
        <p:scale>
          <a:sx n="67" d="100"/>
          <a:sy n="67" d="100"/>
        </p:scale>
        <p:origin x="46" y="341"/>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emf"/><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2.emf"/><Relationship Id="rId4" Type="http://schemas.openxmlformats.org/officeDocument/2006/relationships/image" Target="../media/image3.emf"/><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4" name="Group 13"/>
          <p:cNvGrpSpPr/>
          <p:nvPr userDrawn="1"/>
        </p:nvGrpSpPr>
        <p:grpSpPr>
          <a:xfrm>
            <a:off x="0" y="0"/>
            <a:ext cx="12310958" cy="6858000"/>
            <a:chOff x="0" y="0"/>
            <a:chExt cx="12310958" cy="685800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12" name="Group 11"/>
            <p:cNvGrpSpPr/>
            <p:nvPr userDrawn="1"/>
          </p:nvGrpSpPr>
          <p:grpSpPr>
            <a:xfrm>
              <a:off x="0" y="6080124"/>
              <a:ext cx="12192000" cy="777876"/>
              <a:chOff x="0" y="6080124"/>
              <a:chExt cx="12192000" cy="777876"/>
            </a:xfrm>
          </p:grpSpPr>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13" name="Picture 12"/>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1" name="Group 30"/>
          <p:cNvGrpSpPr/>
          <p:nvPr userDrawn="1"/>
        </p:nvGrpSpPr>
        <p:grpSpPr>
          <a:xfrm>
            <a:off x="0" y="6180139"/>
            <a:ext cx="12310958" cy="693538"/>
            <a:chOff x="0" y="6180139"/>
            <a:chExt cx="12310958" cy="693538"/>
          </a:xfrm>
        </p:grpSpPr>
        <p:grpSp>
          <p:nvGrpSpPr>
            <p:cNvPr id="32" name="Group 31"/>
            <p:cNvGrpSpPr/>
            <p:nvPr userDrawn="1"/>
          </p:nvGrpSpPr>
          <p:grpSpPr>
            <a:xfrm>
              <a:off x="0" y="6180139"/>
              <a:ext cx="12310958" cy="677862"/>
              <a:chOff x="0" y="6080123"/>
              <a:chExt cx="12310958" cy="677862"/>
            </a:xfrm>
          </p:grpSpPr>
          <p:grpSp>
            <p:nvGrpSpPr>
              <p:cNvPr id="35" name="Group 34"/>
              <p:cNvGrpSpPr/>
              <p:nvPr userDrawn="1"/>
            </p:nvGrpSpPr>
            <p:grpSpPr>
              <a:xfrm>
                <a:off x="0" y="6080125"/>
                <a:ext cx="12192000" cy="677860"/>
                <a:chOff x="0" y="6080125"/>
                <a:chExt cx="12192000" cy="677860"/>
              </a:xfrm>
            </p:grpSpPr>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6" name="Picture 3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4" name="Picture 3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3466478-DD74-9940-A6B5-345086A9C7A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87E5E-8190-B643-BDE9-DE17EED6A51B}" type="slidenum">
              <a:rPr lang="en-US" smtClean="0"/>
            </a:fld>
            <a:endParaRPr lang="en-US"/>
          </a:p>
        </p:txBody>
      </p:sp>
      <p:grpSp>
        <p:nvGrpSpPr>
          <p:cNvPr id="16" name="Group 15"/>
          <p:cNvGrpSpPr/>
          <p:nvPr userDrawn="1"/>
        </p:nvGrpSpPr>
        <p:grpSpPr>
          <a:xfrm>
            <a:off x="0" y="0"/>
            <a:ext cx="12310958" cy="6858000"/>
            <a:chOff x="0" y="0"/>
            <a:chExt cx="12310958" cy="685800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3826"/>
            <a:stretch>
              <a:fillRect/>
            </a:stretch>
          </p:blipFill>
          <p:spPr>
            <a:xfrm>
              <a:off x="0" y="0"/>
              <a:ext cx="5888178" cy="919691"/>
            </a:xfrm>
            <a:prstGeom prst="rect">
              <a:avLst/>
            </a:prstGeom>
          </p:spPr>
        </p:pic>
        <p:pic>
          <p:nvPicPr>
            <p:cNvPr id="18" name="Picture 17"/>
            <p:cNvPicPr>
              <a:picLocks noChangeAspect="1"/>
            </p:cNvPicPr>
            <p:nvPr userDrawn="1"/>
          </p:nvPicPr>
          <p:blipFill rotWithShape="1">
            <a:blip r:embed="rId3">
              <a:extLst>
                <a:ext uri="{28A0092B-C50C-407E-A947-70E740481C1C}">
                  <a14:useLocalDpi xmlns:a14="http://schemas.microsoft.com/office/drawing/2010/main" val="0"/>
                </a:ext>
              </a:extLst>
            </a:blip>
            <a:srcRect t="38079"/>
            <a:stretch>
              <a:fillRect/>
            </a:stretch>
          </p:blipFill>
          <p:spPr>
            <a:xfrm>
              <a:off x="5372735" y="0"/>
              <a:ext cx="3237865" cy="919691"/>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9993" y="309908"/>
              <a:ext cx="3258007" cy="526361"/>
            </a:xfrm>
            <a:prstGeom prst="rect">
              <a:avLst/>
            </a:prstGeom>
          </p:spPr>
        </p:pic>
        <p:grpSp>
          <p:nvGrpSpPr>
            <p:cNvPr id="20" name="Group 19"/>
            <p:cNvGrpSpPr/>
            <p:nvPr userDrawn="1"/>
          </p:nvGrpSpPr>
          <p:grpSpPr>
            <a:xfrm>
              <a:off x="0" y="6080124"/>
              <a:ext cx="12192000" cy="777876"/>
              <a:chOff x="0" y="6080124"/>
              <a:chExt cx="12192000" cy="777876"/>
            </a:xfrm>
          </p:grpSpPr>
          <p:pic>
            <p:nvPicPr>
              <p:cNvPr id="22" name="Picture 21"/>
              <p:cNvPicPr>
                <a:picLocks noChangeAspect="1"/>
              </p:cNvPicPr>
              <p:nvPr userDrawn="1"/>
            </p:nvPicPr>
            <p:blipFill rotWithShape="1">
              <a:blip r:embed="rId5">
                <a:extLst>
                  <a:ext uri="{28A0092B-C50C-407E-A947-70E740481C1C}">
                    <a14:useLocalDpi xmlns:a14="http://schemas.microsoft.com/office/drawing/2010/main" val="0"/>
                  </a:ext>
                </a:extLst>
              </a:blip>
              <a:srcRect t="14061" r="2555" b="37465"/>
              <a:stretch>
                <a:fillRect/>
              </a:stretch>
            </p:blipFill>
            <p:spPr bwMode="auto">
              <a:xfrm>
                <a:off x="0" y="6080125"/>
                <a:ext cx="5737757" cy="777875"/>
              </a:xfrm>
              <a:prstGeom prst="rect">
                <a:avLst/>
              </a:prstGeom>
              <a:ln>
                <a:noFill/>
              </a:ln>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t="14061" r="16644" b="37465"/>
              <a:stretch>
                <a:fillRect/>
              </a:stretch>
            </p:blipFill>
            <p:spPr bwMode="auto">
              <a:xfrm>
                <a:off x="5737757" y="6080124"/>
                <a:ext cx="6454243" cy="777875"/>
              </a:xfrm>
              <a:prstGeom prst="rect">
                <a:avLst/>
              </a:prstGeom>
              <a:ln>
                <a:noFill/>
              </a:ln>
            </p:spPr>
          </p:pic>
        </p:grpSp>
        <p:pic>
          <p:nvPicPr>
            <p:cNvPr id="21" name="Picture 20"/>
            <p:cNvPicPr>
              <a:picLocks noChangeAspect="1"/>
            </p:cNvPicPr>
            <p:nvPr userDrawn="1"/>
          </p:nvPicPr>
          <p:blipFill rotWithShape="1">
            <a:blip r:embed="rId6">
              <a:extLst>
                <a:ext uri="{28A0092B-C50C-407E-A947-70E740481C1C}">
                  <a14:useLocalDpi xmlns:a14="http://schemas.microsoft.com/office/drawing/2010/main" val="0"/>
                </a:ext>
              </a:extLst>
            </a:blip>
            <a:srcRect b="19355"/>
            <a:stretch>
              <a:fillRect/>
            </a:stretch>
          </p:blipFill>
          <p:spPr>
            <a:xfrm>
              <a:off x="9135958" y="6080123"/>
              <a:ext cx="3175000" cy="777877"/>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600"/>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A3466478-DD74-9940-A6B5-345086A9C7A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87E5E-8190-B643-BDE9-DE17EED6A51B}" type="slidenum">
              <a:rPr lang="en-US" smtClean="0"/>
            </a:fld>
            <a:endParaRPr lang="en-US"/>
          </a:p>
        </p:txBody>
      </p:sp>
      <p:grpSp>
        <p:nvGrpSpPr>
          <p:cNvPr id="34" name="Group 33"/>
          <p:cNvGrpSpPr/>
          <p:nvPr userDrawn="1"/>
        </p:nvGrpSpPr>
        <p:grpSpPr>
          <a:xfrm>
            <a:off x="0" y="6180139"/>
            <a:ext cx="12310958" cy="693538"/>
            <a:chOff x="0" y="6180139"/>
            <a:chExt cx="12310958" cy="693538"/>
          </a:xfrm>
        </p:grpSpPr>
        <p:grpSp>
          <p:nvGrpSpPr>
            <p:cNvPr id="35" name="Group 34"/>
            <p:cNvGrpSpPr/>
            <p:nvPr userDrawn="1"/>
          </p:nvGrpSpPr>
          <p:grpSpPr>
            <a:xfrm>
              <a:off x="0" y="6180139"/>
              <a:ext cx="12310958" cy="677862"/>
              <a:chOff x="0" y="6080123"/>
              <a:chExt cx="12310958" cy="677862"/>
            </a:xfrm>
          </p:grpSpPr>
          <p:grpSp>
            <p:nvGrpSpPr>
              <p:cNvPr id="38" name="Group 37"/>
              <p:cNvGrpSpPr/>
              <p:nvPr userDrawn="1"/>
            </p:nvGrpSpPr>
            <p:grpSpPr>
              <a:xfrm>
                <a:off x="0" y="6080125"/>
                <a:ext cx="12192000" cy="677860"/>
                <a:chOff x="0" y="6080125"/>
                <a:chExt cx="12192000" cy="677860"/>
              </a:xfrm>
            </p:grpSpPr>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41" name="Picture 40"/>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9" name="Picture 38"/>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6" name="Picture 3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7" name="Picture 36"/>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3466478-DD74-9940-A6B5-345086A9C7A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87E5E-8190-B643-BDE9-DE17EED6A51B}" type="slidenum">
              <a:rPr lang="en-US" smtClean="0"/>
            </a:fld>
            <a:endParaRPr lang="en-US"/>
          </a:p>
        </p:txBody>
      </p:sp>
      <p:grpSp>
        <p:nvGrpSpPr>
          <p:cNvPr id="30" name="Group 29"/>
          <p:cNvGrpSpPr/>
          <p:nvPr userDrawn="1"/>
        </p:nvGrpSpPr>
        <p:grpSpPr>
          <a:xfrm>
            <a:off x="0" y="6180139"/>
            <a:ext cx="12310958" cy="693538"/>
            <a:chOff x="0" y="6180139"/>
            <a:chExt cx="12310958" cy="693538"/>
          </a:xfrm>
        </p:grpSpPr>
        <p:grpSp>
          <p:nvGrpSpPr>
            <p:cNvPr id="31" name="Group 30"/>
            <p:cNvGrpSpPr/>
            <p:nvPr userDrawn="1"/>
          </p:nvGrpSpPr>
          <p:grpSpPr>
            <a:xfrm>
              <a:off x="0" y="6180139"/>
              <a:ext cx="12310958" cy="677862"/>
              <a:chOff x="0" y="6080123"/>
              <a:chExt cx="12310958" cy="677862"/>
            </a:xfrm>
          </p:grpSpPr>
          <p:grpSp>
            <p:nvGrpSpPr>
              <p:cNvPr id="34" name="Group 33"/>
              <p:cNvGrpSpPr/>
              <p:nvPr userDrawn="1"/>
            </p:nvGrpSpPr>
            <p:grpSpPr>
              <a:xfrm>
                <a:off x="0" y="6080125"/>
                <a:ext cx="12192000" cy="677860"/>
                <a:chOff x="0" y="6080125"/>
                <a:chExt cx="12192000" cy="677860"/>
              </a:xfrm>
            </p:grpSpPr>
            <p:pic>
              <p:nvPicPr>
                <p:cNvPr id="36" name="Picture 35"/>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7" name="Picture 36"/>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5" name="Picture 34"/>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2" name="Picture 3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3" name="Picture 32"/>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66478-DD74-9940-A6B5-345086A9C7A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87E5E-8190-B643-BDE9-DE17EED6A51B}" type="slidenum">
              <a:rPr lang="en-US" smtClean="0"/>
            </a:fld>
            <a:endParaRPr lang="en-US"/>
          </a:p>
        </p:txBody>
      </p:sp>
      <p:grpSp>
        <p:nvGrpSpPr>
          <p:cNvPr id="21" name="Group 20"/>
          <p:cNvGrpSpPr/>
          <p:nvPr userDrawn="1"/>
        </p:nvGrpSpPr>
        <p:grpSpPr>
          <a:xfrm>
            <a:off x="0" y="6180139"/>
            <a:ext cx="12310958" cy="693538"/>
            <a:chOff x="0" y="6180139"/>
            <a:chExt cx="12310958" cy="693538"/>
          </a:xfrm>
        </p:grpSpPr>
        <p:grpSp>
          <p:nvGrpSpPr>
            <p:cNvPr id="22" name="Group 21"/>
            <p:cNvGrpSpPr/>
            <p:nvPr userDrawn="1"/>
          </p:nvGrpSpPr>
          <p:grpSpPr>
            <a:xfrm>
              <a:off x="0" y="6180139"/>
              <a:ext cx="12310958" cy="677862"/>
              <a:chOff x="0" y="6080123"/>
              <a:chExt cx="12310958" cy="677862"/>
            </a:xfrm>
          </p:grpSpPr>
          <p:grpSp>
            <p:nvGrpSpPr>
              <p:cNvPr id="25" name="Group 24"/>
              <p:cNvGrpSpPr/>
              <p:nvPr userDrawn="1"/>
            </p:nvGrpSpPr>
            <p:grpSpPr>
              <a:xfrm>
                <a:off x="0" y="6080125"/>
                <a:ext cx="12192000" cy="677860"/>
                <a:chOff x="0" y="6080125"/>
                <a:chExt cx="12192000" cy="677860"/>
              </a:xfrm>
            </p:grpSpPr>
            <p:pic>
              <p:nvPicPr>
                <p:cNvPr id="27" name="Picture 26"/>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26" name="Picture 25"/>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24" name="Picture 23"/>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3466478-DD74-9940-A6B5-345086A9C7A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87E5E-8190-B643-BDE9-DE17EED6A51B}" type="slidenum">
              <a:rPr lang="en-US" smtClean="0"/>
            </a:fld>
            <a:endParaRPr lang="en-US"/>
          </a:p>
        </p:txBody>
      </p:sp>
      <p:grpSp>
        <p:nvGrpSpPr>
          <p:cNvPr id="32" name="Group 31"/>
          <p:cNvGrpSpPr/>
          <p:nvPr userDrawn="1"/>
        </p:nvGrpSpPr>
        <p:grpSpPr>
          <a:xfrm>
            <a:off x="0" y="6180139"/>
            <a:ext cx="12310958" cy="693538"/>
            <a:chOff x="0" y="6180139"/>
            <a:chExt cx="12310958" cy="693538"/>
          </a:xfrm>
        </p:grpSpPr>
        <p:grpSp>
          <p:nvGrpSpPr>
            <p:cNvPr id="33" name="Group 32"/>
            <p:cNvGrpSpPr/>
            <p:nvPr userDrawn="1"/>
          </p:nvGrpSpPr>
          <p:grpSpPr>
            <a:xfrm>
              <a:off x="0" y="6180139"/>
              <a:ext cx="12310958" cy="677862"/>
              <a:chOff x="0" y="6080123"/>
              <a:chExt cx="12310958" cy="677862"/>
            </a:xfrm>
          </p:grpSpPr>
          <p:grpSp>
            <p:nvGrpSpPr>
              <p:cNvPr id="36" name="Group 35"/>
              <p:cNvGrpSpPr/>
              <p:nvPr userDrawn="1"/>
            </p:nvGrpSpPr>
            <p:grpSpPr>
              <a:xfrm>
                <a:off x="0" y="6080125"/>
                <a:ext cx="12192000" cy="677860"/>
                <a:chOff x="0" y="6080125"/>
                <a:chExt cx="12192000" cy="677860"/>
              </a:xfrm>
            </p:grpSpPr>
            <p:pic>
              <p:nvPicPr>
                <p:cNvPr id="38" name="Picture 37"/>
                <p:cNvPicPr>
                  <a:picLocks noChangeAspect="1"/>
                </p:cNvPicPr>
                <p:nvPr userDrawn="1"/>
              </p:nvPicPr>
              <p:blipFill rotWithShape="1">
                <a:blip r:embed="rId2">
                  <a:extLst>
                    <a:ext uri="{28A0092B-C50C-407E-A947-70E740481C1C}">
                      <a14:useLocalDpi xmlns:a14="http://schemas.microsoft.com/office/drawing/2010/main" val="0"/>
                    </a:ext>
                  </a:extLst>
                </a:blip>
                <a:srcRect t="14060" r="2555" b="43698"/>
                <a:stretch>
                  <a:fillRect/>
                </a:stretch>
              </p:blipFill>
              <p:spPr bwMode="auto">
                <a:xfrm>
                  <a:off x="0" y="6080125"/>
                  <a:ext cx="5737757" cy="677859"/>
                </a:xfrm>
                <a:prstGeom prst="rect">
                  <a:avLst/>
                </a:prstGeom>
                <a:ln>
                  <a:noFill/>
                </a:ln>
              </p:spPr>
            </p:pic>
            <p:pic>
              <p:nvPicPr>
                <p:cNvPr id="39" name="Picture 38"/>
                <p:cNvPicPr>
                  <a:picLocks noChangeAspect="1"/>
                </p:cNvPicPr>
                <p:nvPr userDrawn="1"/>
              </p:nvPicPr>
              <p:blipFill rotWithShape="1">
                <a:blip r:embed="rId2">
                  <a:extLst>
                    <a:ext uri="{28A0092B-C50C-407E-A947-70E740481C1C}">
                      <a14:useLocalDpi xmlns:a14="http://schemas.microsoft.com/office/drawing/2010/main" val="0"/>
                    </a:ext>
                  </a:extLst>
                </a:blip>
                <a:srcRect t="14061" r="16644" b="43698"/>
                <a:stretch>
                  <a:fillRect/>
                </a:stretch>
              </p:blipFill>
              <p:spPr bwMode="auto">
                <a:xfrm>
                  <a:off x="5737757" y="6080125"/>
                  <a:ext cx="6454243" cy="677860"/>
                </a:xfrm>
                <a:prstGeom prst="rect">
                  <a:avLst/>
                </a:prstGeom>
                <a:ln>
                  <a:noFill/>
                </a:ln>
              </p:spPr>
            </p:pic>
          </p:grpSp>
          <p:pic>
            <p:nvPicPr>
              <p:cNvPr id="37" name="Picture 36"/>
              <p:cNvPicPr>
                <a:picLocks noChangeAspect="1"/>
              </p:cNvPicPr>
              <p:nvPr userDrawn="1"/>
            </p:nvPicPr>
            <p:blipFill rotWithShape="1">
              <a:blip r:embed="rId3">
                <a:extLst>
                  <a:ext uri="{28A0092B-C50C-407E-A947-70E740481C1C}">
                    <a14:useLocalDpi xmlns:a14="http://schemas.microsoft.com/office/drawing/2010/main" val="0"/>
                  </a:ext>
                </a:extLst>
              </a:blip>
              <a:srcRect t="-1" b="29724"/>
              <a:stretch>
                <a:fillRect/>
              </a:stretch>
            </p:blipFill>
            <p:spPr>
              <a:xfrm>
                <a:off x="9135958" y="6080123"/>
                <a:ext cx="3175000" cy="677861"/>
              </a:xfrm>
              <a:prstGeom prst="rect">
                <a:avLst/>
              </a:prstGeom>
            </p:spPr>
          </p:pic>
        </p:gr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0999" y="6353039"/>
              <a:ext cx="2613557" cy="422244"/>
            </a:xfrm>
            <a:prstGeom prst="rect">
              <a:avLst/>
            </a:prstGeom>
          </p:spPr>
        </p:pic>
        <p:pic>
          <p:nvPicPr>
            <p:cNvPr id="35" name="Picture 34"/>
            <p:cNvPicPr>
              <a:picLocks noChangeAspect="1"/>
            </p:cNvPicPr>
            <p:nvPr userDrawn="1"/>
          </p:nvPicPr>
          <p:blipFill rotWithShape="1">
            <a:blip r:embed="rId5">
              <a:extLst>
                <a:ext uri="{28A0092B-C50C-407E-A947-70E740481C1C}">
                  <a14:useLocalDpi xmlns:a14="http://schemas.microsoft.com/office/drawing/2010/main" val="0"/>
                </a:ext>
              </a:extLst>
            </a:blip>
            <a:srcRect b="47627"/>
            <a:stretch>
              <a:fillRect/>
            </a:stretch>
          </p:blipFill>
          <p:spPr>
            <a:xfrm flipH="1">
              <a:off x="1725614" y="6195818"/>
              <a:ext cx="3237865" cy="677859"/>
            </a:xfrm>
            <a:prstGeom prst="rect">
              <a:avLst/>
            </a:prstGeom>
          </p:spPr>
        </p:pic>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66478-DD74-9940-A6B5-345086A9C7A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87E5E-8190-B643-BDE9-DE17EED6A5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charset="0"/>
          <a:ea typeface="+mj-ea"/>
          <a:cs typeface="Times New Roman" panose="020206030504050203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imes New Roman" panose="02020603050405020304" charset="0"/>
          <a:ea typeface="+mn-ea"/>
          <a:cs typeface="Times New Roman" panose="020206030504050203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charset="0"/>
          <a:ea typeface="+mn-ea"/>
          <a:cs typeface="Times New Roman" panose="020206030504050203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charset="0"/>
          <a:ea typeface="+mn-ea"/>
          <a:cs typeface="Times New Roman" panose="020206030504050203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imes New Roman" panose="02020603050405020304" charset="0"/>
          <a:ea typeface="+mn-ea"/>
          <a:cs typeface="Times New Roman" panose="020206030504050203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1.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3.png"/><Relationship Id="rId2" Type="http://schemas.openxmlformats.org/officeDocument/2006/relationships/tags" Target="../tags/tag2.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wrap="none"/>
          <a:lstStyle/>
          <a:p>
            <a:pPr algn="ctr"/>
            <a:r>
              <a:rPr lang="en-US" dirty="0"/>
              <a:t>Apom Cas9-CKO Strategy</a:t>
            </a:r>
            <a:endParaRPr lang="en-US" dirty="0"/>
          </a:p>
        </p:txBody>
      </p:sp>
      <p:sp>
        <p:nvSpPr>
          <p:cNvPr id="8" name="TextBox 6"/>
          <p:cNvSpPr txBox="1"/>
          <p:nvPr/>
        </p:nvSpPr>
        <p:spPr>
          <a:xfrm>
            <a:off x="4345200" y="3772720"/>
            <a:ext cx="3128645" cy="1938020"/>
          </a:xfrm>
          <a:prstGeom prst="rect">
            <a:avLst/>
          </a:prstGeom>
          <a:noFill/>
        </p:spPr>
        <p:txBody>
          <a:bodyPr wrap="none">
            <a:spAutoFit/>
          </a:bodyPr>
          <a:p>
            <a:pPr>
              <a:defRPr sz="2000" b="1">
                <a:latin typeface="Times New Roman" panose="02020603050405020304"/>
              </a:defRPr>
            </a:pPr>
            <a:r>
              <a:rPr lang="en-US" sz="2400" b="0" dirty="0">
                <a:latin typeface="Times New Roman" panose="02020603050405020304" charset="0"/>
                <a:ea typeface="+mj-ea"/>
                <a:cs typeface="Times New Roman" panose="02020603050405020304" charset="0"/>
              </a:rPr>
              <a:t>Designer: Jinling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Reviewer:  Huan Wang</a:t>
            </a:r>
            <a:br>
              <a:rPr lang="en-US" sz="2400" b="0" dirty="0">
                <a:latin typeface="Times New Roman" panose="02020603050405020304" charset="0"/>
                <a:ea typeface="+mj-ea"/>
                <a:cs typeface="Times New Roman" panose="02020603050405020304" charset="0"/>
              </a:rPr>
            </a:br>
            <a:br>
              <a:rPr lang="en-US" sz="2400" b="0" dirty="0">
                <a:latin typeface="Times New Roman" panose="02020603050405020304" charset="0"/>
                <a:ea typeface="+mj-ea"/>
                <a:cs typeface="Times New Roman" panose="02020603050405020304" charset="0"/>
              </a:rPr>
            </a:br>
            <a:r>
              <a:rPr lang="en-US" sz="2400" b="0" dirty="0">
                <a:latin typeface="Times New Roman" panose="02020603050405020304" charset="0"/>
                <a:ea typeface="+mj-ea"/>
                <a:cs typeface="Times New Roman" panose="02020603050405020304" charset="0"/>
              </a:rPr>
              <a:t>Design Date: 2024-1-31</a:t>
            </a:r>
            <a:endParaRPr lang="en-US" sz="2400" b="0" dirty="0">
              <a:latin typeface="Times New Roman" panose="02020603050405020304" charset="0"/>
              <a:ea typeface="+mj-ea"/>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Important Information </a:t>
            </a:r>
            <a:endParaRPr lang="en-US" dirty="0">
              <a:solidFill>
                <a:srgbClr val="C00000"/>
              </a:solidFill>
            </a:endParaRPr>
          </a:p>
        </p:txBody>
      </p:sp>
      <p:sp>
        <p:nvSpPr>
          <p:cNvPr id="4" name="Content Placeholder 3"/>
          <p:cNvSpPr>
            <a:spLocks noGrp="1"/>
          </p:cNvSpPr>
          <p:nvPr>
            <p:ph idx="1"/>
          </p:nvPr>
        </p:nvSpPr>
        <p:spPr>
          <a:xfrm>
            <a:off x="838200" y="1825625"/>
            <a:ext cx="11092180" cy="4351655"/>
          </a:xfrm>
        </p:spPr>
        <p:txBody>
          <a:bodyPr/>
          <a:lstStyle/>
          <a:p>
            <a:r>
              <a:rPr i="1"/>
              <a:t>Apom</a:t>
            </a:r>
            <a:r>
              <a:t> is located on Chr17. If the knockout mice are crossed with other mouse strains to obtain double homozygous mutant offspring, please avoid the situation that  the second gene is on the same chromosome.</a:t>
            </a:r>
          </a:p>
          <a:p>
            <a:r>
              <a:rPr lang="en-US" dirty="0"/>
              <a:t>The intron1 is 259bp and intron 2 is 276bp, the insertion of Loxp may affect gene splicing.</a:t>
            </a:r>
            <a:endParaRPr lang="en-US" dirty="0"/>
          </a:p>
          <a:p>
            <a:r>
              <a:rPr lang="en-US" dirty="0"/>
              <a:t>The flox region is about 3.5kb away from the </a:t>
            </a:r>
            <a:r>
              <a:rPr lang="en-US" i="1" dirty="0"/>
              <a:t>Bag6</a:t>
            </a:r>
            <a:r>
              <a:rPr lang="en-US" dirty="0"/>
              <a:t>, this</a:t>
            </a:r>
            <a:r>
              <a:rPr lang="en-US" i="1" dirty="0"/>
              <a:t> </a:t>
            </a:r>
            <a:r>
              <a:rPr lang="en-US" dirty="0"/>
              <a:t>strategy may affect the normal function of </a:t>
            </a:r>
            <a:r>
              <a:rPr lang="en-US" i="1" dirty="0">
                <a:sym typeface="+mn-ea"/>
              </a:rPr>
              <a:t>Bag6 </a:t>
            </a:r>
            <a:r>
              <a:rPr lang="en-US" dirty="0">
                <a:sym typeface="+mn-ea"/>
              </a:rPr>
              <a:t>gene.</a:t>
            </a:r>
            <a:endParaRPr lang="en-US" dirty="0"/>
          </a:p>
          <a:p>
            <a:r>
              <a:t>This Strategy is designed based on genetic information in existing databases. Due to the complexity of biological processes, all risk of loxp insertion on gene transcription, RNA splicing and protein translation cannot be predicted at the existing technology level.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Reference </a:t>
            </a:r>
            <a:endParaRPr lang="en-US" dirty="0">
              <a:solidFill>
                <a:srgbClr val="C00000"/>
              </a:solidFill>
            </a:endParaRPr>
          </a:p>
        </p:txBody>
      </p:sp>
      <p:pic>
        <p:nvPicPr>
          <p:cNvPr id="5" name="图片 4"/>
          <p:cNvPicPr>
            <a:picLocks noChangeAspect="1"/>
          </p:cNvPicPr>
          <p:nvPr>
            <p:custDataLst>
              <p:tags r:id="rId1"/>
            </p:custDataLst>
          </p:nvPr>
        </p:nvPicPr>
        <p:blipFill>
          <a:blip r:embed="rId2"/>
          <a:stretch>
            <a:fillRect/>
          </a:stretch>
        </p:blipFill>
        <p:spPr>
          <a:xfrm>
            <a:off x="690245" y="1584960"/>
            <a:ext cx="10810875" cy="3467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a:lstStyle>
          <a:p>
            <a:r>
              <a:rPr lang="en-US" dirty="0"/>
              <a:t>Overview</a:t>
            </a:r>
            <a:endParaRPr lang="en-US" dirty="0"/>
          </a:p>
        </p:txBody>
      </p:sp>
      <p:sp>
        <p:nvSpPr>
          <p:cNvPr id="9" name="Rounded Rectangle 8"/>
          <p:cNvSpPr/>
          <p:nvPr/>
        </p:nvSpPr>
        <p:spPr>
          <a:xfrm>
            <a:off x="3524399" y="1498235"/>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Target Gene Name</a:t>
            </a:r>
            <a:endParaRPr>
              <a:latin typeface="Times New Roman" panose="02020603050405020304" charset="0"/>
              <a:cs typeface="Times New Roman" panose="02020603050405020304" charset="0"/>
            </a:endParaRPr>
          </a:p>
        </p:txBody>
      </p:sp>
      <p:sp>
        <p:nvSpPr>
          <p:cNvPr id="11" name="Rounded Rectangle 10"/>
          <p:cNvSpPr/>
          <p:nvPr/>
        </p:nvSpPr>
        <p:spPr>
          <a:xfrm>
            <a:off x="3524399" y="2951999"/>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Project Type</a:t>
            </a:r>
            <a:endParaRPr>
              <a:latin typeface="Times New Roman" panose="02020603050405020304" charset="0"/>
              <a:cs typeface="Times New Roman" panose="02020603050405020304" charset="0"/>
            </a:endParaRPr>
          </a:p>
        </p:txBody>
      </p:sp>
      <p:sp>
        <p:nvSpPr>
          <p:cNvPr id="13" name="Rounded Rectangle 12"/>
          <p:cNvSpPr/>
          <p:nvPr/>
        </p:nvSpPr>
        <p:spPr>
          <a:xfrm>
            <a:off x="3524399" y="4406400"/>
            <a:ext cx="6533999" cy="727200"/>
          </a:xfrm>
          <a:prstGeom prst="roundRect">
            <a:avLst/>
          </a:prstGeom>
          <a:solidFill>
            <a:srgbClr val="08897C"/>
          </a:solidFill>
          <a:ln>
            <a:noFill/>
          </a:ln>
          <a:effectLst/>
        </p:spPr>
        <p:style>
          <a:lnRef idx="1">
            <a:schemeClr val="accent1"/>
          </a:lnRef>
          <a:fillRef idx="3">
            <a:schemeClr val="accent1"/>
          </a:fillRef>
          <a:effectRef idx="2">
            <a:schemeClr val="accent1"/>
          </a:effectRef>
          <a:fontRef idx="minor">
            <a:schemeClr val="lt1"/>
          </a:fontRef>
        </p:style>
        <p:txBody>
          <a:bodyPr rtlCol="0" anchor="ctr"/>
          <a:p>
            <a:pPr>
              <a:defRPr sz="3200">
                <a:solidFill>
                  <a:srgbClr val="FFFFFF"/>
                </a:solidFill>
              </a:defRPr>
            </a:pPr>
            <a:r>
              <a:rPr>
                <a:latin typeface="Times New Roman" panose="02020603050405020304" charset="0"/>
                <a:cs typeface="Times New Roman" panose="02020603050405020304" charset="0"/>
              </a:rPr>
              <a:t>Genetic Background</a:t>
            </a:r>
            <a:endParaRPr>
              <a:latin typeface="Times New Roman" panose="02020603050405020304" charset="0"/>
              <a:cs typeface="Times New Roman" panose="02020603050405020304" charset="0"/>
            </a:endParaRPr>
          </a:p>
        </p:txBody>
      </p:sp>
      <p:sp>
        <p:nvSpPr>
          <p:cNvPr id="7" name="文本框 6"/>
          <p:cNvSpPr txBox="1"/>
          <p:nvPr/>
        </p:nvSpPr>
        <p:spPr>
          <a:xfrm>
            <a:off x="3564255" y="2286635"/>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Apom</a:t>
            </a:r>
            <a:endParaRPr lang="en-US" altLang="zh-CN" sz="2900">
              <a:latin typeface="Times New Roman" panose="02020603050405020304" charset="0"/>
              <a:cs typeface="Times New Roman" panose="02020603050405020304" charset="0"/>
            </a:endParaRPr>
          </a:p>
        </p:txBody>
      </p:sp>
      <p:sp>
        <p:nvSpPr>
          <p:cNvPr id="8" name="文本框 7"/>
          <p:cNvSpPr txBox="1"/>
          <p:nvPr/>
        </p:nvSpPr>
        <p:spPr>
          <a:xfrm>
            <a:off x="3564255" y="377444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Cas9-CKO</a:t>
            </a:r>
            <a:endParaRPr lang="en-US" sz="2900" dirty="0">
              <a:latin typeface="Times New Roman" panose="02020603050405020304" charset="0"/>
              <a:cs typeface="Times New Roman" panose="02020603050405020304" charset="0"/>
              <a:sym typeface="+mn-ea"/>
            </a:endParaRPr>
          </a:p>
        </p:txBody>
      </p:sp>
      <p:sp>
        <p:nvSpPr>
          <p:cNvPr id="15" name="文本框 14"/>
          <p:cNvSpPr txBox="1"/>
          <p:nvPr/>
        </p:nvSpPr>
        <p:spPr>
          <a:xfrm>
            <a:off x="3524250" y="5200650"/>
            <a:ext cx="6494145" cy="537210"/>
          </a:xfrm>
          <a:prstGeom prst="rect">
            <a:avLst/>
          </a:prstGeom>
          <a:noFill/>
        </p:spPr>
        <p:txBody>
          <a:bodyPr wrap="square" rtlCol="0">
            <a:spAutoFit/>
          </a:bodyPr>
          <a:p>
            <a:pPr marL="457200" lvl="0" indent="-288290" algn="l" fontAlgn="auto">
              <a:lnSpc>
                <a:spcPct val="100000"/>
              </a:lnSpc>
              <a:spcBef>
                <a:spcPct val="0"/>
              </a:spcBef>
              <a:spcAft>
                <a:spcPts val="0"/>
              </a:spcAft>
              <a:buFont typeface="Arial" panose="020B0604020202020204" pitchFamily="34" charset="0"/>
              <a:buChar char="•"/>
            </a:pPr>
            <a:r>
              <a:rPr lang="en-US" sz="2900" dirty="0">
                <a:latin typeface="Times New Roman" panose="02020603050405020304" charset="0"/>
                <a:cs typeface="Times New Roman" panose="02020603050405020304" charset="0"/>
                <a:sym typeface="+mn-ea"/>
              </a:rPr>
              <a:t>C57BL/6JGpt</a:t>
            </a:r>
            <a:endParaRPr lang="en-US" sz="2900" dirty="0">
              <a:latin typeface="Times New Roman" panose="02020603050405020304" charset="0"/>
              <a:cs typeface="Times New Roman" panose="020206030504050203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65" y="120015"/>
            <a:ext cx="10515600" cy="1325563"/>
          </a:xfrm>
        </p:spPr>
        <p:txBody>
          <a:bodyPr/>
          <a:lstStyle/>
          <a:p>
            <a:r>
              <a:rPr lang="en-US" dirty="0" err="1"/>
              <a:t>Strain</a:t>
            </a:r>
            <a:r>
              <a:rPr lang="en-US" dirty="0"/>
              <a:t> Strategy</a:t>
            </a:r>
            <a:endParaRPr lang="en-US" dirty="0"/>
          </a:p>
        </p:txBody>
      </p:sp>
      <p:sp>
        <p:nvSpPr>
          <p:cNvPr id="5" name="TextBox 4"/>
          <p:cNvSpPr txBox="1"/>
          <p:nvPr/>
        </p:nvSpPr>
        <p:spPr>
          <a:xfrm>
            <a:off x="2133600" y="5719127"/>
            <a:ext cx="8025130" cy="368300"/>
          </a:xfrm>
          <a:prstGeom prst="rect">
            <a:avLst/>
          </a:prstGeom>
          <a:noFill/>
        </p:spPr>
        <p:txBody>
          <a:bodyPr wrap="none" rtlCol="0">
            <a:spAutoFit/>
          </a:bodyPr>
          <a:lstStyle/>
          <a:p>
            <a:pPr algn="l"/>
            <a:r>
              <a:rPr lang="en-US" dirty="0">
                <a:latin typeface="Times New Roman" panose="02020603050405020304" charset="0"/>
                <a:cs typeface="Times New Roman" panose="02020603050405020304" charset="0"/>
              </a:rPr>
              <a:t>Schematic representation of CRISPR-Cas9 </a:t>
            </a:r>
            <a:r>
              <a:rPr lang="en-US" dirty="0" err="1">
                <a:latin typeface="Times New Roman" panose="02020603050405020304" charset="0"/>
                <a:cs typeface="Times New Roman" panose="02020603050405020304" charset="0"/>
              </a:rPr>
              <a:t>engineering</a:t>
            </a:r>
            <a:r>
              <a:rPr lang="en-US" dirty="0">
                <a:latin typeface="Times New Roman" panose="02020603050405020304" charset="0"/>
                <a:cs typeface="Times New Roman" panose="02020603050405020304" charset="0"/>
              </a:rPr>
              <a:t> used to edit the</a:t>
            </a:r>
            <a:r>
              <a:rPr lang="en-US" i="1" dirty="0">
                <a:latin typeface="Times New Roman" panose="02020603050405020304" charset="0"/>
                <a:cs typeface="Times New Roman" panose="02020603050405020304" charset="0"/>
              </a:rPr>
              <a:t> Apom</a:t>
            </a:r>
            <a:r>
              <a:rPr lang="en-US" dirty="0">
                <a:latin typeface="Times New Roman" panose="02020603050405020304" charset="0"/>
                <a:cs typeface="Times New Roman" panose="02020603050405020304" charset="0"/>
              </a:rPr>
              <a:t> gene.  </a:t>
            </a:r>
            <a:endParaRPr lang="en-US" dirty="0">
              <a:latin typeface="Times New Roman" panose="02020603050405020304" charset="0"/>
              <a:cs typeface="Times New Roman" panose="02020603050405020304" charset="0"/>
            </a:endParaRPr>
          </a:p>
        </p:txBody>
      </p:sp>
      <p:pic>
        <p:nvPicPr>
          <p:cNvPr id="6" name="Picture 5" descr="1.png"/>
          <p:cNvPicPr>
            <a:picLocks noChangeAspect="1"/>
          </p:cNvPicPr>
          <p:nvPr/>
        </p:nvPicPr>
        <p:blipFill>
          <a:blip r:embed="rId1"/>
          <a:stretch>
            <a:fillRect/>
          </a:stretch>
        </p:blipFill>
        <p:spPr>
          <a:xfrm>
            <a:off x="1800000" y="1044000"/>
            <a:ext cx="8640000" cy="720000"/>
          </a:xfrm>
          <a:prstGeom prst="rect">
            <a:avLst/>
          </a:prstGeom>
        </p:spPr>
      </p:pic>
      <p:sp>
        <p:nvSpPr>
          <p:cNvPr id="7" name="TextBox 6"/>
          <p:cNvSpPr txBox="1"/>
          <p:nvPr/>
        </p:nvSpPr>
        <p:spPr>
          <a:xfrm>
            <a:off x="6732000" y="1475999"/>
            <a:ext cx="864000" cy="108000"/>
          </a:xfrm>
          <a:prstGeom prst="rect">
            <a:avLst/>
          </a:prstGeom>
          <a:noFill/>
        </p:spPr>
        <p:txBody>
          <a:bodyPr wrap="none">
            <a:spAutoFit/>
          </a:bodyPr>
          <a:lstStyle/>
          <a:p/>
          <a:p>
            <a:pPr>
              <a:defRPr sz="1200" b="1">
                <a:latin typeface="Times New Roman" panose="02020603050405020304"/>
              </a:defRPr>
            </a:pPr>
            <a:r>
              <a:t>2</a:t>
            </a:r>
          </a:p>
        </p:txBody>
      </p:sp>
      <p:pic>
        <p:nvPicPr>
          <p:cNvPr id="8" name="Picture 7" descr="2.png"/>
          <p:cNvPicPr>
            <a:picLocks noChangeAspect="1"/>
          </p:cNvPicPr>
          <p:nvPr/>
        </p:nvPicPr>
        <p:blipFill>
          <a:blip r:embed="rId2"/>
          <a:stretch>
            <a:fillRect/>
          </a:stretch>
        </p:blipFill>
        <p:spPr>
          <a:xfrm>
            <a:off x="1800000" y="2052000"/>
            <a:ext cx="8640000" cy="720000"/>
          </a:xfrm>
          <a:prstGeom prst="rect">
            <a:avLst/>
          </a:prstGeom>
        </p:spPr>
      </p:pic>
      <p:sp>
        <p:nvSpPr>
          <p:cNvPr id="9" name="TextBox 8"/>
          <p:cNvSpPr txBox="1"/>
          <p:nvPr/>
        </p:nvSpPr>
        <p:spPr>
          <a:xfrm>
            <a:off x="6732000" y="2484000"/>
            <a:ext cx="864000" cy="108000"/>
          </a:xfrm>
          <a:prstGeom prst="rect">
            <a:avLst/>
          </a:prstGeom>
          <a:noFill/>
        </p:spPr>
        <p:txBody>
          <a:bodyPr wrap="none">
            <a:spAutoFit/>
          </a:bodyPr>
          <a:lstStyle/>
          <a:p/>
          <a:p>
            <a:pPr>
              <a:defRPr sz="1200" b="1">
                <a:latin typeface="Times New Roman" panose="02020603050405020304"/>
              </a:defRPr>
            </a:pPr>
            <a:r>
              <a:t>2</a:t>
            </a:r>
          </a:p>
        </p:txBody>
      </p:sp>
      <p:sp>
        <p:nvSpPr>
          <p:cNvPr id="10" name="TextBox 9"/>
          <p:cNvSpPr txBox="1"/>
          <p:nvPr/>
        </p:nvSpPr>
        <p:spPr>
          <a:xfrm>
            <a:off x="4500000" y="2484000"/>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1" name="TextBox 10"/>
          <p:cNvSpPr txBox="1"/>
          <p:nvPr/>
        </p:nvSpPr>
        <p:spPr>
          <a:xfrm>
            <a:off x="8496000" y="2484000"/>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2" name="TextBox 11"/>
          <p:cNvSpPr txBox="1"/>
          <p:nvPr/>
        </p:nvSpPr>
        <p:spPr>
          <a:xfrm>
            <a:off x="9396000" y="2484000"/>
            <a:ext cx="864000" cy="108000"/>
          </a:xfrm>
          <a:prstGeom prst="rect">
            <a:avLst/>
          </a:prstGeom>
          <a:noFill/>
        </p:spPr>
        <p:txBody>
          <a:bodyPr wrap="none">
            <a:spAutoFit/>
          </a:bodyPr>
          <a:lstStyle/>
          <a:p/>
          <a:p>
            <a:pPr>
              <a:defRPr sz="1200" b="1">
                <a:latin typeface="Times New Roman" panose="02020603050405020304"/>
              </a:defRPr>
            </a:pPr>
            <a:r>
              <a:t>6</a:t>
            </a:r>
          </a:p>
        </p:txBody>
      </p:sp>
      <p:pic>
        <p:nvPicPr>
          <p:cNvPr id="13" name="Picture 12" descr="3.png"/>
          <p:cNvPicPr>
            <a:picLocks noChangeAspect="1"/>
          </p:cNvPicPr>
          <p:nvPr/>
        </p:nvPicPr>
        <p:blipFill>
          <a:blip r:embed="rId3"/>
          <a:stretch>
            <a:fillRect/>
          </a:stretch>
        </p:blipFill>
        <p:spPr>
          <a:xfrm>
            <a:off x="1800000" y="3060000"/>
            <a:ext cx="8640000" cy="720000"/>
          </a:xfrm>
          <a:prstGeom prst="rect">
            <a:avLst/>
          </a:prstGeom>
        </p:spPr>
      </p:pic>
      <p:sp>
        <p:nvSpPr>
          <p:cNvPr id="14" name="TextBox 13"/>
          <p:cNvSpPr txBox="1"/>
          <p:nvPr/>
        </p:nvSpPr>
        <p:spPr>
          <a:xfrm>
            <a:off x="6732000" y="3491999"/>
            <a:ext cx="864000" cy="108000"/>
          </a:xfrm>
          <a:prstGeom prst="rect">
            <a:avLst/>
          </a:prstGeom>
          <a:noFill/>
        </p:spPr>
        <p:txBody>
          <a:bodyPr wrap="none">
            <a:spAutoFit/>
          </a:bodyPr>
          <a:lstStyle/>
          <a:p/>
          <a:p>
            <a:pPr>
              <a:defRPr sz="1200" b="1">
                <a:latin typeface="Times New Roman" panose="02020603050405020304"/>
              </a:defRPr>
            </a:pPr>
            <a:r>
              <a:t>2</a:t>
            </a:r>
          </a:p>
        </p:txBody>
      </p:sp>
      <p:sp>
        <p:nvSpPr>
          <p:cNvPr id="15" name="TextBox 14"/>
          <p:cNvSpPr txBox="1"/>
          <p:nvPr/>
        </p:nvSpPr>
        <p:spPr>
          <a:xfrm>
            <a:off x="4500000" y="3491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16" name="TextBox 15"/>
          <p:cNvSpPr txBox="1"/>
          <p:nvPr/>
        </p:nvSpPr>
        <p:spPr>
          <a:xfrm>
            <a:off x="8496000" y="3491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17" name="TextBox 16"/>
          <p:cNvSpPr txBox="1"/>
          <p:nvPr/>
        </p:nvSpPr>
        <p:spPr>
          <a:xfrm>
            <a:off x="9396000" y="3491999"/>
            <a:ext cx="864000" cy="108000"/>
          </a:xfrm>
          <a:prstGeom prst="rect">
            <a:avLst/>
          </a:prstGeom>
          <a:noFill/>
        </p:spPr>
        <p:txBody>
          <a:bodyPr wrap="none">
            <a:spAutoFit/>
          </a:bodyPr>
          <a:lstStyle/>
          <a:p/>
          <a:p>
            <a:pPr>
              <a:defRPr sz="1200" b="1">
                <a:latin typeface="Times New Roman" panose="02020603050405020304"/>
              </a:defRPr>
            </a:pPr>
            <a:r>
              <a:t>6</a:t>
            </a:r>
          </a:p>
        </p:txBody>
      </p:sp>
      <p:pic>
        <p:nvPicPr>
          <p:cNvPr id="18" name="Picture 17" descr="4.png"/>
          <p:cNvPicPr>
            <a:picLocks noChangeAspect="1"/>
          </p:cNvPicPr>
          <p:nvPr/>
        </p:nvPicPr>
        <p:blipFill>
          <a:blip r:embed="rId4"/>
          <a:stretch>
            <a:fillRect/>
          </a:stretch>
        </p:blipFill>
        <p:spPr>
          <a:xfrm>
            <a:off x="1800000" y="4068000"/>
            <a:ext cx="8640000" cy="720000"/>
          </a:xfrm>
          <a:prstGeom prst="rect">
            <a:avLst/>
          </a:prstGeom>
        </p:spPr>
      </p:pic>
      <p:sp>
        <p:nvSpPr>
          <p:cNvPr id="19" name="TextBox 18"/>
          <p:cNvSpPr txBox="1"/>
          <p:nvPr/>
        </p:nvSpPr>
        <p:spPr>
          <a:xfrm>
            <a:off x="4500000" y="4499999"/>
            <a:ext cx="864000" cy="108000"/>
          </a:xfrm>
          <a:prstGeom prst="rect">
            <a:avLst/>
          </a:prstGeom>
          <a:noFill/>
        </p:spPr>
        <p:txBody>
          <a:bodyPr wrap="none">
            <a:spAutoFit/>
          </a:bodyPr>
          <a:lstStyle/>
          <a:p/>
          <a:p>
            <a:pPr>
              <a:defRPr sz="1200" b="1">
                <a:latin typeface="Times New Roman" panose="02020603050405020304"/>
              </a:defRPr>
            </a:pPr>
            <a:r>
              <a:t>1</a:t>
            </a:r>
          </a:p>
        </p:txBody>
      </p:sp>
      <p:sp>
        <p:nvSpPr>
          <p:cNvPr id="20" name="TextBox 19"/>
          <p:cNvSpPr txBox="1"/>
          <p:nvPr/>
        </p:nvSpPr>
        <p:spPr>
          <a:xfrm>
            <a:off x="7632000" y="4499999"/>
            <a:ext cx="864000" cy="108000"/>
          </a:xfrm>
          <a:prstGeom prst="rect">
            <a:avLst/>
          </a:prstGeom>
          <a:noFill/>
        </p:spPr>
        <p:txBody>
          <a:bodyPr wrap="none">
            <a:spAutoFit/>
          </a:bodyPr>
          <a:lstStyle/>
          <a:p/>
          <a:p>
            <a:pPr>
              <a:defRPr sz="1200" b="1">
                <a:latin typeface="Times New Roman" panose="02020603050405020304"/>
              </a:defRPr>
            </a:pPr>
            <a:r>
              <a:t>3</a:t>
            </a:r>
          </a:p>
        </p:txBody>
      </p:sp>
      <p:sp>
        <p:nvSpPr>
          <p:cNvPr id="21" name="TextBox 20"/>
          <p:cNvSpPr txBox="1"/>
          <p:nvPr/>
        </p:nvSpPr>
        <p:spPr>
          <a:xfrm>
            <a:off x="8496000" y="4499999"/>
            <a:ext cx="864000" cy="108000"/>
          </a:xfrm>
          <a:prstGeom prst="rect">
            <a:avLst/>
          </a:prstGeom>
          <a:noFill/>
        </p:spPr>
        <p:txBody>
          <a:bodyPr wrap="none">
            <a:spAutoFit/>
          </a:bodyPr>
          <a:lstStyle/>
          <a:p/>
          <a:p>
            <a:pPr>
              <a:defRPr sz="1200" b="1">
                <a:latin typeface="Times New Roman" panose="02020603050405020304"/>
              </a:defRPr>
            </a:pPr>
            <a:r>
              <a:t>6</a:t>
            </a:r>
          </a:p>
        </p:txBody>
      </p:sp>
      <p:pic>
        <p:nvPicPr>
          <p:cNvPr id="22" name="Picture 21" descr="5.png"/>
          <p:cNvPicPr>
            <a:picLocks noChangeAspect="1"/>
          </p:cNvPicPr>
          <p:nvPr/>
        </p:nvPicPr>
        <p:blipFill>
          <a:blip r:embed="rId5"/>
          <a:stretch>
            <a:fillRect/>
          </a:stretch>
        </p:blipFill>
        <p:spPr>
          <a:xfrm>
            <a:off x="1800000" y="5076000"/>
            <a:ext cx="8640000" cy="72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t>
            </a:r>
            <a:r>
              <a:rPr lang="en-US" dirty="0" err="1"/>
              <a:t>Information</a:t>
            </a:r>
            <a:endParaRPr lang="en-US" strike="dblStrike" dirty="0"/>
          </a:p>
        </p:txBody>
      </p:sp>
      <p:sp>
        <p:nvSpPr>
          <p:cNvPr id="3" name="Content Placeholder 2"/>
          <p:cNvSpPr>
            <a:spLocks noGrp="1"/>
          </p:cNvSpPr>
          <p:nvPr>
            <p:ph idx="1"/>
          </p:nvPr>
        </p:nvSpPr>
        <p:spPr/>
        <p:txBody>
          <a:bodyPr>
            <a:normAutofit lnSpcReduction="10000"/>
          </a:bodyPr>
          <a:lstStyle/>
          <a:p>
            <a:r>
              <a:rPr lang="en-US" sz="2400" dirty="0"/>
              <a:t>The </a:t>
            </a:r>
            <a:r>
              <a:rPr lang="en-US" sz="2400" i="1" dirty="0"/>
              <a:t>Apom</a:t>
            </a:r>
            <a:r>
              <a:rPr lang="en-US" sz="2400" dirty="0"/>
              <a:t> gene has 1 transcript. According to the structure of </a:t>
            </a:r>
            <a:r>
              <a:rPr lang="en-US" sz="2400" i="1" dirty="0"/>
              <a:t>Apom</a:t>
            </a:r>
            <a:r>
              <a:rPr lang="en-US" sz="2400" dirty="0"/>
              <a:t> gene, exon2 of </a:t>
            </a:r>
            <a:r>
              <a:rPr lang="en-US" sz="2400" i="1" dirty="0"/>
              <a:t>Apom</a:t>
            </a:r>
            <a:r>
              <a:rPr lang="en-US" sz="2400" dirty="0"/>
              <a:t>-</a:t>
            </a:r>
            <a:r>
              <a:rPr lang="en-US" dirty="0">
                <a:sym typeface="+mn-ea"/>
              </a:rPr>
              <a:t>201</a:t>
            </a:r>
            <a:r>
              <a:rPr lang="en-US" sz="2400" dirty="0"/>
              <a:t> (ENSMUST00000025249.7) transcript is recommended as the knockout region. The region contains 155bp coding sequence. </a:t>
            </a:r>
            <a:r>
              <a:rPr lang="en-US" sz="2400" dirty="0">
                <a:solidFill>
                  <a:schemeClr val="tx1"/>
                </a:solidFill>
              </a:rPr>
              <a:t> Knocking out the region will result in disruption of </a:t>
            </a:r>
            <a:r>
              <a:rPr lang="en-US" dirty="0">
                <a:sym typeface="+mn-ea"/>
              </a:rPr>
              <a:t>protein function</a:t>
            </a:r>
            <a:r>
              <a:rPr lang="en-US" sz="2400" dirty="0">
                <a:solidFill>
                  <a:schemeClr val="tx1"/>
                </a:solidFill>
              </a:rPr>
              <a:t>. </a:t>
            </a:r>
            <a:endParaRPr lang="en-US" sz="2400" dirty="0">
              <a:solidFill>
                <a:schemeClr val="tx1"/>
              </a:solidFill>
            </a:endParaRPr>
          </a:p>
          <a:p>
            <a:r>
              <a:rPr lang="en-US" sz="2400" dirty="0">
                <a:solidFill>
                  <a:schemeClr val="tx1"/>
                </a:solidFill>
              </a:rPr>
              <a:t>In this project we use CRISPR-Cas9 technology to modify </a:t>
            </a:r>
            <a:r>
              <a:rPr lang="en-US" sz="2400" i="1" dirty="0">
                <a:solidFill>
                  <a:schemeClr val="tx1"/>
                </a:solidFill>
              </a:rPr>
              <a:t>Apom</a:t>
            </a:r>
            <a:r>
              <a:rPr lang="en-US" sz="2400" dirty="0">
                <a:solidFill>
                  <a:schemeClr val="tx1"/>
                </a:solidFill>
              </a:rPr>
              <a:t> gene. The brief process is as follows: </a:t>
            </a:r>
            <a:r>
              <a:rPr>
                <a:sym typeface="+mn-ea"/>
              </a:rPr>
              <a:t>CRISPR-Cas9 system and Donor were microinjected into the fertilized eggs of C57BL/6JGpt mice</a:t>
            </a:r>
            <a:r>
              <a:rPr lang="en-US" sz="2400" dirty="0" err="1">
                <a:solidFill>
                  <a:schemeClr val="tx1"/>
                </a:solidFill>
              </a:rPr>
              <a:t>. F</a:t>
            </a:r>
            <a:r>
              <a:rPr lang="en-US" sz="2400" dirty="0">
                <a:solidFill>
                  <a:schemeClr val="tx1"/>
                </a:solidFill>
              </a:rPr>
              <a:t>ertilized eggs were transplanted to obtain positive F0 mice which were confirmed by PCR and on-target amplicon sequencing. A stable F1-generation mouse </a:t>
            </a:r>
            <a:r>
              <a:rPr lang="en-US" sz="2400" dirty="0" err="1">
                <a:solidFill>
                  <a:schemeClr val="tx1"/>
                </a:solidFill>
              </a:rPr>
              <a:t>strain </a:t>
            </a:r>
            <a:r>
              <a:rPr lang="en-US" sz="2400" dirty="0">
                <a:solidFill>
                  <a:schemeClr val="tx1"/>
                </a:solidFill>
              </a:rPr>
              <a:t>was obtained by mating positive F0-generation mice with C57BL/6JGpt mice and confirmation of the desired mutant allele </a:t>
            </a:r>
            <a:r>
              <a:rPr lang="en-US" sz="2400">
                <a:solidFill>
                  <a:schemeClr val="tx1"/>
                </a:solidFill>
              </a:rPr>
              <a:t>was carried out </a:t>
            </a:r>
            <a:r>
              <a:rPr lang="en-US" sz="2400" dirty="0">
                <a:solidFill>
                  <a:schemeClr val="tx1"/>
                </a:solidFill>
              </a:rPr>
              <a:t>by PCR and on-target amplicon sequencing.</a:t>
            </a:r>
            <a:endParaRPr lang="en-US" sz="2400" dirty="0">
              <a:solidFill>
                <a:schemeClr val="tx1"/>
              </a:solidFill>
            </a:endParaRPr>
          </a:p>
          <a:p>
            <a:r>
              <a:rPr>
                <a:sym typeface="+mn-ea"/>
              </a:rPr>
              <a:t>The flox mice will be knocked out after mating with mice expressing Cre recombinase, resulting in the loss of function of the target gene in specific tissues and cell types.</a:t>
            </a:r>
            <a:endParaRPr>
              <a:sym typeface="+mn-ea"/>
            </a:endParaRPr>
          </a:p>
          <a:p>
            <a:endParaRPr lang="en-US" sz="2400" dirty="0">
              <a:solidFill>
                <a:schemeClr val="tx1"/>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Information</a:t>
            </a:r>
            <a:endParaRPr lang="en-US" dirty="0"/>
          </a:p>
        </p:txBody>
      </p:sp>
      <p:sp>
        <p:nvSpPr>
          <p:cNvPr id="4" name="TextBox 5"/>
          <p:cNvSpPr txBox="1"/>
          <p:nvPr/>
        </p:nvSpPr>
        <p:spPr>
          <a:xfrm>
            <a:off x="7946231" y="5672138"/>
            <a:ext cx="3729990" cy="368300"/>
          </a:xfrm>
          <a:prstGeom prst="rect">
            <a:avLst/>
          </a:prstGeom>
          <a:noFill/>
        </p:spPr>
        <p:txBody>
          <a:bodyPr wrap="none" rtlCol="0">
            <a:spAutoFit/>
          </a:bodyPr>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www.ncbi.nlm.nih.gov</a:t>
            </a:r>
            <a:r>
              <a:rPr lang="en-US" dirty="0">
                <a:latin typeface="Times New Roman" panose="02020603050405020304" charset="0"/>
                <a:cs typeface="Times New Roman" panose="02020603050405020304" charset="0"/>
              </a:rPr>
              <a:t>/</a:t>
            </a:r>
            <a:endParaRPr lang="en-US" dirty="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589915" y="1303655"/>
            <a:ext cx="10763885" cy="4737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190" y="0"/>
            <a:ext cx="10515600" cy="1325563"/>
          </a:xfrm>
        </p:spPr>
        <p:txBody>
          <a:bodyPr/>
          <a:lstStyle/>
          <a:p>
            <a:r>
              <a:rPr lang="en-US" dirty="0"/>
              <a:t>Transcript Information</a:t>
            </a:r>
            <a:endParaRPr lang="en-US" dirty="0"/>
          </a:p>
        </p:txBody>
      </p:sp>
      <p:sp>
        <p:nvSpPr>
          <p:cNvPr id="7" name="TextBox 6"/>
          <p:cNvSpPr txBox="1"/>
          <p:nvPr/>
        </p:nvSpPr>
        <p:spPr>
          <a:xfrm>
            <a:off x="7768809" y="5743575"/>
            <a:ext cx="323024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www.ensembl.org</a:t>
            </a:r>
            <a:endParaRPr lang="en-US" dirty="0">
              <a:latin typeface="Times New Roman" panose="02020603050405020304" charset="0"/>
              <a:cs typeface="Times New Roman" panose="02020603050405020304" charset="0"/>
            </a:endParaRPr>
          </a:p>
        </p:txBody>
      </p:sp>
      <p:sp>
        <p:nvSpPr>
          <p:cNvPr id="5" name="TextBox 6"/>
          <p:cNvSpPr txBox="1"/>
          <p:nvPr/>
        </p:nvSpPr>
        <p:spPr>
          <a:xfrm>
            <a:off x="183600" y="774990"/>
            <a:ext cx="1156335" cy="737235"/>
          </a:xfrm>
          <a:prstGeom prst="rect">
            <a:avLst/>
          </a:prstGeom>
          <a:noFill/>
        </p:spPr>
        <p:txBody>
          <a:bodyPr wrap="none">
            <a:spAutoFit/>
          </a:bodyPr>
          <a:p>
            <a:pPr algn="l"/>
            <a:endParaRPr>
              <a:latin typeface="Times New Roman" panose="02020603050405020304" charset="0"/>
              <a:cs typeface="Times New Roman" panose="02020603050405020304" charset="0"/>
            </a:endParaRPr>
          </a:p>
          <a:p>
            <a:pPr algn="l">
              <a:defRPr sz="1800">
                <a:latin typeface="Times New Roman" panose="02020603050405020304"/>
              </a:defRPr>
            </a:pPr>
            <a:r>
              <a:rPr lang="en-US" sz="2400" dirty="0">
                <a:latin typeface="Times New Roman" panose="02020603050405020304" charset="0"/>
                <a:cs typeface="Times New Roman" panose="02020603050405020304" charset="0"/>
              </a:rPr>
              <a:t>The gene has 1 transcript,and the transcript is shown below:  </a:t>
            </a:r>
            <a:endParaRPr lang="en-US" sz="2400" dirty="0">
              <a:latin typeface="Times New Roman" panose="02020603050405020304" charset="0"/>
              <a:cs typeface="Times New Roman" panose="02020603050405020304" charset="0"/>
            </a:endParaRPr>
          </a:p>
        </p:txBody>
      </p:sp>
      <p:sp>
        <p:nvSpPr>
          <p:cNvPr id="9" name="TextBox 8"/>
          <p:cNvSpPr txBox="1"/>
          <p:nvPr/>
        </p:nvSpPr>
        <p:spPr>
          <a:xfrm>
            <a:off x="332190" y="3581450"/>
            <a:ext cx="11159490" cy="460375"/>
          </a:xfrm>
          <a:prstGeom prst="rect">
            <a:avLst/>
          </a:prstGeom>
          <a:noFill/>
        </p:spPr>
        <p:txBody>
          <a:bodyPr wrap="square">
            <a:spAutoFit/>
          </a:bodyPr>
          <a:p>
            <a:r>
              <a:rPr lang="en-US" sz="2400" dirty="0">
                <a:latin typeface="Times New Roman" panose="02020603050405020304" charset="0"/>
                <a:cs typeface="Times New Roman" panose="02020603050405020304" charset="0"/>
              </a:rPr>
              <a:t>The strategy is based on the design of </a:t>
            </a:r>
            <a:r>
              <a:rPr lang="en-US" sz="2400" i="1" dirty="0">
                <a:latin typeface="Times New Roman" panose="02020603050405020304" charset="0"/>
                <a:cs typeface="Times New Roman" panose="02020603050405020304" charset="0"/>
              </a:rPr>
              <a:t>Apom</a:t>
            </a:r>
            <a:r>
              <a:rPr lang="en-US" sz="2400" dirty="0">
                <a:latin typeface="Times New Roman" panose="02020603050405020304" charset="0"/>
                <a:cs typeface="Times New Roman" panose="02020603050405020304" charset="0"/>
              </a:rPr>
              <a:t>-201 transcript, the transcription is shown below:</a:t>
            </a:r>
            <a:endParaRPr lang="en-US" sz="2400" dirty="0">
              <a:latin typeface="Times New Roman" panose="02020603050405020304" charset="0"/>
              <a:cs typeface="Times New Roman" panose="02020603050405020304" charset="0"/>
            </a:endParaRPr>
          </a:p>
        </p:txBody>
      </p:sp>
      <p:pic>
        <p:nvPicPr>
          <p:cNvPr id="14" name="Picture 13" descr="ENSMUST00000025249.7.png"/>
          <p:cNvPicPr>
            <a:picLocks noChangeAspect="1"/>
          </p:cNvPicPr>
          <p:nvPr/>
        </p:nvPicPr>
        <p:blipFill>
          <a:blip r:embed="rId1"/>
          <a:stretch>
            <a:fillRect/>
          </a:stretch>
        </p:blipFill>
        <p:spPr>
          <a:xfrm>
            <a:off x="447675" y="4408170"/>
            <a:ext cx="9944100" cy="749300"/>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332105" y="1819910"/>
            <a:ext cx="9486900" cy="742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Genomic </a:t>
            </a:r>
            <a:r>
              <a:rPr lang="en-US" dirty="0" err="1"/>
              <a:t>Information</a:t>
            </a:r>
            <a:endParaRPr lang="en-US" strike="dblStrike" dirty="0"/>
          </a:p>
        </p:txBody>
      </p:sp>
      <p:sp>
        <p:nvSpPr>
          <p:cNvPr id="5" name="TextBox 4"/>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6" name="Picture 5" descr="55938.png"/>
          <p:cNvPicPr>
            <a:picLocks noChangeAspect="1"/>
          </p:cNvPicPr>
          <p:nvPr/>
        </p:nvPicPr>
        <p:blipFill>
          <a:blip r:embed="rId1"/>
          <a:stretch>
            <a:fillRect/>
          </a:stretch>
        </p:blipFill>
        <p:spPr>
          <a:xfrm>
            <a:off x="2881630" y="1362075"/>
            <a:ext cx="5264150" cy="45008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 </a:t>
            </a:r>
            <a:r>
              <a:rPr lang="en-US" dirty="0" err="1"/>
              <a:t>Information</a:t>
            </a:r>
            <a:endParaRPr lang="en-US" strike="dblStrike" dirty="0"/>
          </a:p>
        </p:txBody>
      </p:sp>
      <p:sp>
        <p:nvSpPr>
          <p:cNvPr id="7" name="TextBox 6"/>
          <p:cNvSpPr txBox="1"/>
          <p:nvPr/>
        </p:nvSpPr>
        <p:spPr>
          <a:xfrm>
            <a:off x="4420550" y="6308209"/>
            <a:ext cx="3350895" cy="368300"/>
          </a:xfrm>
          <a:prstGeom prst="rect">
            <a:avLst/>
          </a:prstGeom>
          <a:noFill/>
        </p:spPr>
        <p:txBody>
          <a:bodyPr wrap="none" rtlCol="0">
            <a:spAutoFit/>
          </a:bodyPr>
          <a:lstStyle/>
          <a:p>
            <a:pPr algn="ctr"/>
            <a:r>
              <a:rPr lang="en-US" dirty="0">
                <a:latin typeface="Times New Roman" panose="02020603050405020304" charset="0"/>
                <a:cs typeface="Times New Roman" panose="02020603050405020304" charset="0"/>
              </a:rPr>
              <a:t>Source: </a:t>
            </a:r>
            <a:r>
              <a:rPr lang="en-US" dirty="0">
                <a:latin typeface="Times New Roman" panose="02020603050405020304" charset="0"/>
                <a:cs typeface="Times New Roman" panose="02020603050405020304" charset="0"/>
                <a:sym typeface="+mn-ea"/>
              </a:rPr>
              <a:t>: https://</a:t>
            </a:r>
            <a:r>
              <a:rPr lang="en-US" dirty="0" err="1">
                <a:latin typeface="Times New Roman" panose="02020603050405020304" charset="0"/>
                <a:cs typeface="Times New Roman" panose="02020603050405020304" charset="0"/>
                <a:sym typeface="+mn-ea"/>
              </a:rPr>
              <a:t>www.ensembl.org</a:t>
            </a:r>
            <a:endParaRPr lang="en-US" dirty="0">
              <a:latin typeface="Times New Roman" panose="02020603050405020304" charset="0"/>
              <a:cs typeface="Times New Roman" panose="02020603050405020304" charset="0"/>
            </a:endParaRPr>
          </a:p>
        </p:txBody>
      </p:sp>
      <p:pic>
        <p:nvPicPr>
          <p:cNvPr id="8" name="Picture 7" descr="190aa.png"/>
          <p:cNvPicPr>
            <a:picLocks noChangeAspect="1"/>
          </p:cNvPicPr>
          <p:nvPr/>
        </p:nvPicPr>
        <p:blipFill>
          <a:blip r:embed="rId1"/>
          <a:stretch>
            <a:fillRect/>
          </a:stretch>
        </p:blipFill>
        <p:spPr>
          <a:xfrm>
            <a:off x="643890" y="1485900"/>
            <a:ext cx="11030585" cy="388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Mouse Phenotype Information (MGI) </a:t>
            </a:r>
            <a:endParaRPr lang="en-US" dirty="0"/>
          </a:p>
        </p:txBody>
      </p:sp>
      <p:sp>
        <p:nvSpPr>
          <p:cNvPr id="6" name="TextBox 5"/>
          <p:cNvSpPr txBox="1"/>
          <p:nvPr/>
        </p:nvSpPr>
        <p:spPr>
          <a:xfrm>
            <a:off x="4200577" y="6308209"/>
            <a:ext cx="3846195" cy="368300"/>
          </a:xfrm>
          <a:prstGeom prst="rect">
            <a:avLst/>
          </a:prstGeom>
          <a:noFill/>
        </p:spPr>
        <p:txBody>
          <a:bodyPr wrap="none" rtlCol="0">
            <a:spAutoFit/>
          </a:bodyPr>
          <a:lstStyle/>
          <a:p>
            <a:r>
              <a:rPr lang="en-US" dirty="0">
                <a:latin typeface="Times New Roman" panose="02020603050405020304" charset="0"/>
                <a:cs typeface="Times New Roman" panose="02020603050405020304" charset="0"/>
              </a:rPr>
              <a:t>Source: https://</a:t>
            </a:r>
            <a:r>
              <a:rPr lang="en-US" dirty="0" err="1">
                <a:latin typeface="Times New Roman" panose="02020603050405020304" charset="0"/>
                <a:cs typeface="Times New Roman" panose="02020603050405020304" charset="0"/>
              </a:rPr>
              <a:t>www.informatics.jax.org</a:t>
            </a:r>
            <a:endParaRPr lang="en-US" dirty="0">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838200" y="3611562"/>
            <a:ext cx="10515600" cy="2446338"/>
          </a:xfrm>
        </p:spPr>
        <p:txBody>
          <a:bodyPr>
            <a:normAutofit/>
          </a:bodyPr>
          <a:p>
            <a:endParaRPr lang="en-US" sz="2400" dirty="0"/>
          </a:p>
          <a:p>
            <a:endParaRPr lang="en-US" dirty="0"/>
          </a:p>
          <a:p>
            <a:endParaRPr lang="en-US" sz="2400" dirty="0"/>
          </a:p>
          <a:p>
            <a:r>
              <a:rPr lang="en-US" sz="2400" dirty="0"/>
              <a:t>Mice homozygous for a null allele exhibit decreased plasma cholesterol and triglyceride levels. </a:t>
            </a:r>
            <a:endParaRPr lang="en-US" sz="2400" dirty="0"/>
          </a:p>
        </p:txBody>
      </p:sp>
      <p:pic>
        <p:nvPicPr>
          <p:cNvPr id="7" name="Picture 6" descr="Apom.png"/>
          <p:cNvPicPr>
            <a:picLocks noChangeAspect="1"/>
          </p:cNvPicPr>
          <p:nvPr/>
        </p:nvPicPr>
        <p:blipFill>
          <a:blip r:embed="rId1"/>
          <a:stretch>
            <a:fillRect/>
          </a:stretch>
        </p:blipFill>
        <p:spPr>
          <a:xfrm>
            <a:off x="1061085" y="1938655"/>
            <a:ext cx="9791065" cy="26733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NzY5NTk1NTM0ZWE2OThmZDdkNzRkOGMwNjcxMGJmZj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2528</Words>
  <Application>WPS 演示</Application>
  <PresentationFormat>Widescreen</PresentationFormat>
  <Paragraphs>90</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Times New Roman</vt:lpstr>
      <vt:lpstr>Times New Roman</vt:lpstr>
      <vt:lpstr>Garamond</vt:lpstr>
      <vt:lpstr>微软雅黑</vt:lpstr>
      <vt:lpstr>Arial Unicode MS</vt:lpstr>
      <vt:lpstr>方正舒体</vt:lpstr>
      <vt:lpstr>Calibri</vt:lpstr>
      <vt:lpstr>Office Theme</vt:lpstr>
      <vt:lpstr>Apom Cas9-CKO Strategy</vt:lpstr>
      <vt:lpstr>PowerPoint 演示文稿</vt:lpstr>
      <vt:lpstr>Strain Strategy</vt:lpstr>
      <vt:lpstr>Technical Information</vt:lpstr>
      <vt:lpstr>Gene Information</vt:lpstr>
      <vt:lpstr>Transcript Information</vt:lpstr>
      <vt:lpstr>Genomic Information</vt:lpstr>
      <vt:lpstr>Protein Information</vt:lpstr>
      <vt:lpstr>Mouse Phenotype Information (MGI) </vt:lpstr>
      <vt:lpstr>Important Information </vt:lpstr>
      <vt:lpstr>Important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Lag3 Cas9-KO Strategy</dc:title>
  <dc:creator>Linnet  Ramos</dc:creator>
  <cp:lastModifiedBy>linda王</cp:lastModifiedBy>
  <cp:revision>120</cp:revision>
  <dcterms:created xsi:type="dcterms:W3CDTF">2022-05-17T15:47:00Z</dcterms:created>
  <dcterms:modified xsi:type="dcterms:W3CDTF">2024-01-31T02:26:57Z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673FEE58D1AB4DD0AA12184A0C3738E0</vt:lpwstr>
  </property>
  <property fmtid="{D5CDD505-2E9C-101B-9397-08002B2CF9AE}" pid="3" name="KSOProductBuildVer">
    <vt:lpwstr>2052-12.1.0.16250</vt:lpwstr>
  </property>
</Properties>
</file>