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3"/>
    <p:sldId id="257" r:id="rId4"/>
    <p:sldId id="272" r:id="rId5"/>
    <p:sldId id="259" r:id="rId6"/>
    <p:sldId id="266" r:id="rId7"/>
    <p:sldId id="267" r:id="rId8"/>
    <p:sldId id="268" r:id="rId9"/>
    <p:sldId id="269" r:id="rId10"/>
    <p:sldId id="270" r:id="rId11"/>
    <p:sldId id="265" r:id="rId12"/>
    <p:sldId id="280" r:id="rId13"/>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5.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tags" Target="../tags/tag3.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none"/>
          <a:lstStyle/>
          <a:p>
            <a:pPr algn="ctr"/>
            <a:r>
              <a:rPr lang="en-US" dirty="0"/>
              <a:t>Apom Cas9-KO Strategy</a:t>
            </a:r>
            <a:endParaRPr lang="en-US" dirty="0"/>
          </a:p>
        </p:txBody>
      </p:sp>
      <p:sp>
        <p:nvSpPr>
          <p:cNvPr id="3" name="TextBox 6"/>
          <p:cNvSpPr txBox="1"/>
          <p:nvPr>
            <p:custDataLst>
              <p:tags r:id="rId1"/>
            </p:custDataLst>
          </p:nvPr>
        </p:nvSpPr>
        <p:spPr>
          <a:xfrm>
            <a:off x="4345200" y="3772720"/>
            <a:ext cx="3128645" cy="1938020"/>
          </a:xfrm>
          <a:prstGeom prst="rect">
            <a:avLst/>
          </a:prstGeom>
          <a:noFill/>
        </p:spPr>
        <p:txBody>
          <a:bodyPr wrap="none">
            <a:spAutoFit/>
          </a:bodyPr>
          <a:p>
            <a:pPr>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Jinling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Huan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2024-1-31</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825625"/>
            <a:ext cx="11082020" cy="4351655"/>
          </a:xfrm>
        </p:spPr>
        <p:txBody>
          <a:bodyPr/>
          <a:lstStyle/>
          <a:p>
            <a:r>
              <a:rPr i="1"/>
              <a:t>Apom</a:t>
            </a:r>
            <a:r>
              <a:t> is located on Chr17. If the knockout mice are crossed with other mouse strains to obtain double homozygous mutant offspring, please avoid the situation that  the second gene is on the same chromosome.</a:t>
            </a:r>
          </a:p>
          <a:p>
            <a:r>
              <a:rPr lang="en-US" dirty="0">
                <a:sym typeface="+mn-ea"/>
              </a:rPr>
              <a:t>The ko region is about 3.5kb away from the </a:t>
            </a:r>
            <a:r>
              <a:rPr lang="en-US" i="1" dirty="0">
                <a:sym typeface="+mn-ea"/>
              </a:rPr>
              <a:t>Bag6</a:t>
            </a:r>
            <a:r>
              <a:rPr lang="en-US" dirty="0">
                <a:sym typeface="+mn-ea"/>
              </a:rPr>
              <a:t>, this</a:t>
            </a:r>
            <a:r>
              <a:rPr lang="en-US" i="1" dirty="0">
                <a:sym typeface="+mn-ea"/>
              </a:rPr>
              <a:t> </a:t>
            </a:r>
            <a:r>
              <a:rPr lang="en-US" dirty="0">
                <a:sym typeface="+mn-ea"/>
              </a:rPr>
              <a:t>strategy may affect the normal function of </a:t>
            </a:r>
            <a:r>
              <a:rPr lang="en-US" i="1" dirty="0">
                <a:sym typeface="+mn-ea"/>
              </a:rPr>
              <a:t>Bag6 </a:t>
            </a:r>
            <a:r>
              <a:rPr lang="en-US" dirty="0">
                <a:sym typeface="+mn-ea"/>
              </a:rPr>
              <a:t>gene.</a:t>
            </a:r>
            <a:endParaRPr lang="en-US" dirty="0"/>
          </a:p>
          <a:p>
            <a:r>
              <a:t>This Strategy is designed based on genetic information in existing databases. Due to the complexity of biological processes, all risks of the mutation on gene transcription, RNA splicing and protein translation cannot be predicted at the existing technology level.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Reference </a:t>
            </a:r>
            <a:endParaRPr lang="en-US" dirty="0">
              <a:solidFill>
                <a:srgbClr val="C00000"/>
              </a:solidFill>
            </a:endParaRPr>
          </a:p>
        </p:txBody>
      </p:sp>
      <p:pic>
        <p:nvPicPr>
          <p:cNvPr id="5" name="图片 4"/>
          <p:cNvPicPr>
            <a:picLocks noChangeAspect="1"/>
          </p:cNvPicPr>
          <p:nvPr>
            <p:custDataLst>
              <p:tags r:id="rId1"/>
            </p:custDataLst>
          </p:nvPr>
        </p:nvPicPr>
        <p:blipFill>
          <a:blip r:embed="rId2"/>
          <a:stretch>
            <a:fillRect/>
          </a:stretch>
        </p:blipFill>
        <p:spPr>
          <a:xfrm>
            <a:off x="690245" y="1584960"/>
            <a:ext cx="10810875" cy="3467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Apom</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80251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Apom</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pic>
        <p:nvPicPr>
          <p:cNvPr id="6" name="Picture 5" descr="2.png"/>
          <p:cNvPicPr>
            <a:picLocks noChangeAspect="1"/>
          </p:cNvPicPr>
          <p:nvPr/>
        </p:nvPicPr>
        <p:blipFill>
          <a:blip r:embed="rId1"/>
          <a:stretch>
            <a:fillRect/>
          </a:stretch>
        </p:blipFill>
        <p:spPr>
          <a:xfrm>
            <a:off x="1800000" y="2412000"/>
            <a:ext cx="8640000" cy="900000"/>
          </a:xfrm>
          <a:prstGeom prst="rect">
            <a:avLst/>
          </a:prstGeom>
        </p:spPr>
      </p:pic>
      <p:pic>
        <p:nvPicPr>
          <p:cNvPr id="7" name="Picture 6" descr="5.png"/>
          <p:cNvPicPr>
            <a:picLocks noChangeAspect="1"/>
          </p:cNvPicPr>
          <p:nvPr/>
        </p:nvPicPr>
        <p:blipFill>
          <a:blip r:embed="rId2"/>
          <a:stretch>
            <a:fillRect/>
          </a:stretch>
        </p:blipFill>
        <p:spPr>
          <a:xfrm>
            <a:off x="1800000" y="3600000"/>
            <a:ext cx="8640000" cy="900000"/>
          </a:xfrm>
          <a:prstGeom prst="rect">
            <a:avLst/>
          </a:prstGeom>
        </p:spPr>
      </p:pic>
      <p:pic>
        <p:nvPicPr>
          <p:cNvPr id="8" name="Picture 7" descr="6.png"/>
          <p:cNvPicPr>
            <a:picLocks noChangeAspect="1"/>
          </p:cNvPicPr>
          <p:nvPr/>
        </p:nvPicPr>
        <p:blipFill>
          <a:blip r:embed="rId3"/>
          <a:stretch>
            <a:fillRect/>
          </a:stretch>
        </p:blipFill>
        <p:spPr>
          <a:xfrm>
            <a:off x="1800000" y="5220000"/>
            <a:ext cx="8640000" cy="900000"/>
          </a:xfrm>
          <a:prstGeom prst="rect">
            <a:avLst/>
          </a:prstGeom>
        </p:spPr>
      </p:pic>
      <p:sp>
        <p:nvSpPr>
          <p:cNvPr id="9" name="TextBox 8"/>
          <p:cNvSpPr txBox="1"/>
          <p:nvPr/>
        </p:nvSpPr>
        <p:spPr>
          <a:xfrm>
            <a:off x="6696000" y="2880000"/>
            <a:ext cx="864000" cy="108000"/>
          </a:xfrm>
          <a:prstGeom prst="rect">
            <a:avLst/>
          </a:prstGeom>
          <a:noFill/>
        </p:spPr>
        <p:txBody>
          <a:bodyPr wrap="none">
            <a:spAutoFit/>
          </a:bodyPr>
          <a:lstStyle/>
          <a:p/>
          <a:p>
            <a:pPr>
              <a:defRPr sz="1200" b="1">
                <a:latin typeface="Times New Roman" panose="02020603050405020304"/>
              </a:defRPr>
            </a:pPr>
            <a:r>
              <a:t>2</a:t>
            </a:r>
          </a:p>
        </p:txBody>
      </p:sp>
      <p:sp>
        <p:nvSpPr>
          <p:cNvPr id="10" name="TextBox 9"/>
          <p:cNvSpPr txBox="1"/>
          <p:nvPr/>
        </p:nvSpPr>
        <p:spPr>
          <a:xfrm>
            <a:off x="4500000" y="2880000"/>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1" name="TextBox 10"/>
          <p:cNvSpPr txBox="1"/>
          <p:nvPr/>
        </p:nvSpPr>
        <p:spPr>
          <a:xfrm>
            <a:off x="8496000" y="2880000"/>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2" name="TextBox 11"/>
          <p:cNvSpPr txBox="1"/>
          <p:nvPr/>
        </p:nvSpPr>
        <p:spPr>
          <a:xfrm>
            <a:off x="9360000" y="2880000"/>
            <a:ext cx="864000" cy="108000"/>
          </a:xfrm>
          <a:prstGeom prst="rect">
            <a:avLst/>
          </a:prstGeom>
          <a:noFill/>
        </p:spPr>
        <p:txBody>
          <a:bodyPr wrap="none">
            <a:spAutoFit/>
          </a:bodyPr>
          <a:lstStyle/>
          <a:p/>
          <a:p>
            <a:pPr>
              <a:defRPr sz="1200" b="1">
                <a:latin typeface="Times New Roman" panose="02020603050405020304"/>
              </a:defRPr>
            </a:pPr>
            <a:r>
              <a:t>6</a:t>
            </a:r>
          </a:p>
        </p:txBody>
      </p:sp>
      <p:sp>
        <p:nvSpPr>
          <p:cNvPr id="13" name="TextBox 12"/>
          <p:cNvSpPr txBox="1"/>
          <p:nvPr/>
        </p:nvSpPr>
        <p:spPr>
          <a:xfrm>
            <a:off x="4500000" y="4031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4" name="TextBox 13"/>
          <p:cNvSpPr txBox="1"/>
          <p:nvPr/>
        </p:nvSpPr>
        <p:spPr>
          <a:xfrm>
            <a:off x="7596000" y="4031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5" name="TextBox 14"/>
          <p:cNvSpPr txBox="1"/>
          <p:nvPr/>
        </p:nvSpPr>
        <p:spPr>
          <a:xfrm>
            <a:off x="8496000" y="4031999"/>
            <a:ext cx="864000" cy="108000"/>
          </a:xfrm>
          <a:prstGeom prst="rect">
            <a:avLst/>
          </a:prstGeom>
          <a:noFill/>
        </p:spPr>
        <p:txBody>
          <a:bodyPr wrap="none">
            <a:spAutoFit/>
          </a:bodyPr>
          <a:lstStyle/>
          <a:p/>
          <a:p>
            <a:pPr>
              <a:defRPr sz="1200" b="1">
                <a:latin typeface="Times New Roman" panose="02020603050405020304"/>
              </a:defRPr>
            </a:pPr>
            <a:r>
              <a:t>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p:txBody>
          <a:bodyPr>
            <a:normAutofit/>
          </a:bodyPr>
          <a:lstStyle/>
          <a:p>
            <a:r>
              <a:rPr lang="en-US" dirty="0">
                <a:sym typeface="+mn-ea"/>
              </a:rPr>
              <a:t>The </a:t>
            </a:r>
            <a:r>
              <a:rPr lang="en-US" i="1" dirty="0">
                <a:sym typeface="+mn-ea"/>
              </a:rPr>
              <a:t>Apom</a:t>
            </a:r>
            <a:r>
              <a:rPr lang="en-US" dirty="0">
                <a:sym typeface="+mn-ea"/>
              </a:rPr>
              <a:t> gene has 1 transcript. According to the structure of </a:t>
            </a:r>
            <a:r>
              <a:rPr lang="en-US" i="1" dirty="0">
                <a:sym typeface="+mn-ea"/>
              </a:rPr>
              <a:t>Apom</a:t>
            </a:r>
            <a:r>
              <a:rPr lang="en-US" dirty="0">
                <a:sym typeface="+mn-ea"/>
              </a:rPr>
              <a:t> gene, exon2 of </a:t>
            </a:r>
            <a:r>
              <a:rPr lang="en-US" i="1" dirty="0">
                <a:sym typeface="+mn-ea"/>
              </a:rPr>
              <a:t>Apom</a:t>
            </a:r>
            <a:r>
              <a:rPr lang="en-US" dirty="0">
                <a:sym typeface="+mn-ea"/>
              </a:rPr>
              <a:t>-201 (ENSMUST00000025249.7) transcript is recommended as the knockout region. The region contains 155bp coding sequence.  Knocking out the region will result in disruption of protein function. </a:t>
            </a:r>
            <a:endParaRPr lang="en-US" sz="2400" dirty="0">
              <a:solidFill>
                <a:schemeClr val="tx1"/>
              </a:solidFill>
            </a:endParaRPr>
          </a:p>
          <a:p>
            <a:r>
              <a:rPr lang="en-US" sz="2400" dirty="0">
                <a:solidFill>
                  <a:schemeClr val="tx1"/>
                </a:solidFill>
              </a:rPr>
              <a:t>In this project we use CRISPR-Cas9 technology to modify </a:t>
            </a:r>
            <a:r>
              <a:rPr lang="en-US" sz="2400" i="1" dirty="0">
                <a:solidFill>
                  <a:schemeClr val="tx1"/>
                </a:solidFill>
              </a:rPr>
              <a:t>Apom</a:t>
            </a:r>
            <a:r>
              <a:rPr lang="en-US" sz="2400" dirty="0">
                <a:solidFill>
                  <a:schemeClr val="tx1"/>
                </a:solidFill>
              </a:rPr>
              <a:t> gene. The brief process is as follows: gRNAs were transcribed in vitro. Cas9 and gRNAs were microinjected into the fertilized eggs of C57BL/6JGpt mice. Fertilized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589915" y="1303655"/>
            <a:ext cx="10763885" cy="4737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183600" y="774990"/>
            <a:ext cx="123253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1 transcript,and the transcript is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332190" y="3581450"/>
            <a:ext cx="11159490" cy="460375"/>
          </a:xfrm>
          <a:prstGeom prst="rect">
            <a:avLst/>
          </a:prstGeom>
          <a:noFill/>
        </p:spPr>
        <p:txBody>
          <a:bodyPr wrap="square">
            <a:spAutoFit/>
          </a:bodyPr>
          <a:p>
            <a:pPr algn="l"/>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sym typeface="+mn-ea"/>
              </a:rPr>
              <a:t>Apom</a:t>
            </a:r>
            <a:r>
              <a:rPr lang="en-US" sz="2400" dirty="0">
                <a:latin typeface="Times New Roman" panose="02020603050405020304" charset="0"/>
                <a:cs typeface="Times New Roman" panose="02020603050405020304" charset="0"/>
              </a:rPr>
              <a:t>-</a:t>
            </a:r>
            <a:r>
              <a:rPr lang="en-US" sz="2400" dirty="0">
                <a:latin typeface="Times New Roman" panose="02020603050405020304" charset="0"/>
                <a:cs typeface="Times New Roman" panose="02020603050405020304" charset="0"/>
                <a:sym typeface="+mn-ea"/>
              </a:rPr>
              <a:t>201</a:t>
            </a:r>
            <a:r>
              <a:rPr lang="en-US" sz="2400" dirty="0">
                <a:latin typeface="Times New Roman" panose="02020603050405020304" charset="0"/>
                <a:cs typeface="Times New Roman" panose="02020603050405020304" charset="0"/>
              </a:rPr>
              <a:t> transcript, the transcription is shown below:</a:t>
            </a:r>
            <a:endParaRPr lang="en-US" sz="2400" dirty="0">
              <a:latin typeface="Times New Roman" panose="02020603050405020304" charset="0"/>
              <a:cs typeface="Times New Roman" panose="02020603050405020304" charset="0"/>
            </a:endParaRPr>
          </a:p>
        </p:txBody>
      </p:sp>
      <p:pic>
        <p:nvPicPr>
          <p:cNvPr id="14" name="Picture 13" descr="ENSMUST00000025249.7.png"/>
          <p:cNvPicPr>
            <a:picLocks noChangeAspect="1"/>
          </p:cNvPicPr>
          <p:nvPr/>
        </p:nvPicPr>
        <p:blipFill>
          <a:blip r:embed="rId1"/>
          <a:stretch>
            <a:fillRect/>
          </a:stretch>
        </p:blipFill>
        <p:spPr>
          <a:xfrm>
            <a:off x="447675" y="4408170"/>
            <a:ext cx="9944100" cy="749300"/>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332105" y="1819910"/>
            <a:ext cx="9486900" cy="742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6" name="Picture 5" descr="55938.png"/>
          <p:cNvPicPr>
            <a:picLocks noChangeAspect="1"/>
          </p:cNvPicPr>
          <p:nvPr/>
        </p:nvPicPr>
        <p:blipFill>
          <a:blip r:embed="rId1"/>
          <a:stretch>
            <a:fillRect/>
          </a:stretch>
        </p:blipFill>
        <p:spPr>
          <a:xfrm>
            <a:off x="2881630" y="1362075"/>
            <a:ext cx="5264150" cy="4500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8" name="Picture 7" descr="190aa.png"/>
          <p:cNvPicPr>
            <a:picLocks noChangeAspect="1"/>
          </p:cNvPicPr>
          <p:nvPr/>
        </p:nvPicPr>
        <p:blipFill>
          <a:blip r:embed="rId1"/>
          <a:stretch>
            <a:fillRect/>
          </a:stretch>
        </p:blipFill>
        <p:spPr>
          <a:xfrm>
            <a:off x="643890" y="1485900"/>
            <a:ext cx="11030585" cy="388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dirty="0"/>
          </a:p>
          <a:p>
            <a:endParaRPr lang="en-US" sz="2400" dirty="0"/>
          </a:p>
          <a:p>
            <a:r>
              <a:rPr lang="en-US" dirty="0">
                <a:sym typeface="+mn-ea"/>
              </a:rPr>
              <a:t>Mice homozygous for a null allele exhibit decreased plasma cholesterol and triglyceride levels.</a:t>
            </a:r>
            <a:r>
              <a:rPr lang="en-US" sz="2400" dirty="0"/>
              <a:t> </a:t>
            </a:r>
            <a:endParaRPr lang="en-US" sz="2400" dirty="0"/>
          </a:p>
        </p:txBody>
      </p:sp>
      <p:pic>
        <p:nvPicPr>
          <p:cNvPr id="7" name="Picture 6" descr="Apom.png"/>
          <p:cNvPicPr>
            <a:picLocks noChangeAspect="1"/>
          </p:cNvPicPr>
          <p:nvPr/>
        </p:nvPicPr>
        <p:blipFill>
          <a:blip r:embed="rId1"/>
          <a:stretch>
            <a:fillRect/>
          </a:stretch>
        </p:blipFill>
        <p:spPr>
          <a:xfrm>
            <a:off x="1061085" y="1938655"/>
            <a:ext cx="9791065" cy="267335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commondata" val="eyJoZGlkIjoiNzY5NTk1NTM0ZWE2OThmZDdkNzRkOGMwNjcxMGJmZj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2269</Words>
  <Application>WPS 演示</Application>
  <PresentationFormat>Widescreen</PresentationFormat>
  <Paragraphs>77</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Times New Roman</vt:lpstr>
      <vt:lpstr>Times New Roman</vt:lpstr>
      <vt:lpstr>微软雅黑</vt:lpstr>
      <vt:lpstr>Arial Unicode MS</vt:lpstr>
      <vt:lpstr>Garamond</vt:lpstr>
      <vt:lpstr>方正舒体</vt:lpstr>
      <vt:lpstr>Calibri</vt:lpstr>
      <vt:lpstr>Office Theme</vt:lpstr>
      <vt:lpstr>Apom Cas9-KO Strategy</vt:lpstr>
      <vt:lpstr>Overview</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lpstr>Reference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60</cp:revision>
  <dcterms:created xsi:type="dcterms:W3CDTF">2022-05-17T15:47:00Z</dcterms:created>
  <dcterms:modified xsi:type="dcterms:W3CDTF">2024-01-31T02:30:07Z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2052-12.1.0.16250</vt:lpwstr>
  </property>
</Properties>
</file>