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3"/>
    <p:sldId id="270" r:id="rId4"/>
    <p:sldId id="258" r:id="rId5"/>
    <p:sldId id="259" r:id="rId6"/>
    <p:sldId id="260" r:id="rId7"/>
    <p:sldId id="261" r:id="rId8"/>
    <p:sldId id="262" r:id="rId9"/>
    <p:sldId id="263" r:id="rId10"/>
    <p:sldId id="264" r:id="rId11"/>
    <p:sldId id="265" r:id="rId12"/>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none"/>
          <a:lstStyle/>
          <a:p>
            <a:pPr algn="ctr"/>
            <a:r>
              <a:rPr lang="en-US" dirty="0"/>
              <a:t>Zdhhc4 Cas9-CKO Strategy</a:t>
            </a:r>
            <a:endParaRPr lang="en-US" dirty="0"/>
          </a:p>
        </p:txBody>
      </p:sp>
      <p:sp>
        <p:nvSpPr>
          <p:cNvPr id="8" name="TextBox 6"/>
          <p:cNvSpPr txBox="1"/>
          <p:nvPr/>
        </p:nvSpPr>
        <p:spPr>
          <a:xfrm>
            <a:off x="4345200" y="3772720"/>
            <a:ext cx="3077845" cy="1938020"/>
          </a:xfrm>
          <a:prstGeom prst="rect">
            <a:avLst/>
          </a:prstGeom>
          <a:noFill/>
        </p:spPr>
        <p:txBody>
          <a:bodyPr wrap="none">
            <a:spAutoFit/>
          </a:bodyPr>
          <a:p>
            <a:pPr>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Jiaojiao Yan</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Jia Yu </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2023.12.6</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431290"/>
            <a:ext cx="10741660" cy="4799965"/>
          </a:xfrm>
        </p:spPr>
        <p:txBody>
          <a:bodyPr>
            <a:noAutofit/>
          </a:bodyPr>
          <a:lstStyle/>
          <a:p>
            <a:pPr algn="just"/>
            <a:r>
              <a:rPr sz="2000">
                <a:sym typeface="+mn-ea"/>
              </a:rPr>
              <a:t>According to MGI</a:t>
            </a:r>
            <a:r>
              <a:rPr lang="en-US" sz="2000">
                <a:sym typeface="+mn-ea"/>
              </a:rPr>
              <a:t>, the homozygous mice that have knocked out this gene currently have no lethal phenotype.</a:t>
            </a:r>
            <a:endParaRPr lang="en-US" sz="2000">
              <a:sym typeface="+mn-ea"/>
            </a:endParaRPr>
          </a:p>
          <a:p>
            <a:pPr algn="just"/>
            <a:r>
              <a:rPr sz="2000"/>
              <a:t>The lengths of the intron </a:t>
            </a:r>
            <a:r>
              <a:rPr lang="en-US" sz="2000"/>
              <a:t>4</a:t>
            </a:r>
            <a:r>
              <a:rPr sz="2000"/>
              <a:t>-</a:t>
            </a:r>
            <a:r>
              <a:rPr lang="en-US" sz="2000"/>
              <a:t>5</a:t>
            </a:r>
            <a:r>
              <a:rPr sz="2000"/>
              <a:t>(5</a:t>
            </a:r>
            <a:r>
              <a:rPr lang="en-US" sz="2000"/>
              <a:t>74</a:t>
            </a:r>
            <a:r>
              <a:rPr sz="2000"/>
              <a:t>bp) of the gene </a:t>
            </a:r>
            <a:r>
              <a:rPr sz="2000" i="1"/>
              <a:t>Zdhhc4</a:t>
            </a:r>
            <a:r>
              <a:rPr sz="2000"/>
              <a:t> </a:t>
            </a:r>
            <a:r>
              <a:rPr lang="en-US" sz="2000"/>
              <a:t>is</a:t>
            </a:r>
            <a:r>
              <a:rPr sz="2000"/>
              <a:t> short, and the insertion of the loxp may affect normal splicing.</a:t>
            </a:r>
            <a:endParaRPr sz="2000"/>
          </a:p>
          <a:p>
            <a:pPr algn="just"/>
            <a:r>
              <a:rPr sz="2000">
                <a:sym typeface="+mn-ea"/>
              </a:rPr>
              <a:t>The impact of this strategy on transcript </a:t>
            </a:r>
            <a:r>
              <a:rPr sz="2000" i="1">
                <a:sym typeface="+mn-ea"/>
              </a:rPr>
              <a:t>Zdhhc4-204</a:t>
            </a:r>
            <a:r>
              <a:rPr lang="en-US" sz="2000" i="1">
                <a:sym typeface="+mn-ea"/>
              </a:rPr>
              <a:t>, </a:t>
            </a:r>
            <a:r>
              <a:rPr sz="2000" i="1">
                <a:sym typeface="+mn-ea"/>
              </a:rPr>
              <a:t>Zdhhc4</a:t>
            </a:r>
            <a:r>
              <a:rPr sz="2000">
                <a:sym typeface="+mn-ea"/>
              </a:rPr>
              <a:t>-209</a:t>
            </a:r>
            <a:r>
              <a:rPr lang="en-US" sz="2000">
                <a:sym typeface="+mn-ea"/>
              </a:rPr>
              <a:t>, </a:t>
            </a:r>
            <a:r>
              <a:rPr sz="2000" i="1">
                <a:sym typeface="+mn-ea"/>
              </a:rPr>
              <a:t>Zdhhc4</a:t>
            </a:r>
            <a:r>
              <a:rPr sz="2000">
                <a:sym typeface="+mn-ea"/>
              </a:rPr>
              <a:t>-212</a:t>
            </a:r>
            <a:r>
              <a:rPr lang="en-US" sz="2000">
                <a:sym typeface="+mn-ea"/>
              </a:rPr>
              <a:t> and </a:t>
            </a:r>
            <a:r>
              <a:rPr sz="2000" i="1">
                <a:sym typeface="+mn-ea"/>
              </a:rPr>
              <a:t>Zdhhc4</a:t>
            </a:r>
            <a:r>
              <a:rPr sz="2000">
                <a:sym typeface="+mn-ea"/>
              </a:rPr>
              <a:t>-213 </a:t>
            </a:r>
            <a:r>
              <a:rPr lang="en-US" sz="2000">
                <a:sym typeface="+mn-ea"/>
              </a:rPr>
              <a:t>are</a:t>
            </a:r>
            <a:r>
              <a:rPr sz="2000">
                <a:sym typeface="+mn-ea"/>
              </a:rPr>
              <a:t> unknown</a:t>
            </a:r>
            <a:r>
              <a:rPr lang="en-US" sz="2000">
                <a:sym typeface="+mn-ea"/>
              </a:rPr>
              <a:t>.</a:t>
            </a:r>
            <a:endParaRPr lang="en-US" sz="2000">
              <a:sym typeface="+mn-ea"/>
            </a:endParaRPr>
          </a:p>
          <a:p>
            <a:pPr algn="just"/>
            <a:r>
              <a:rPr lang="en-US" sz="2000">
                <a:sym typeface="+mn-ea"/>
              </a:rPr>
              <a:t>The knockout region is approximately 3.8kb away from the 5’ end of the gene </a:t>
            </a:r>
            <a:r>
              <a:rPr lang="en-US" sz="2000" i="1">
                <a:sym typeface="+mn-ea"/>
              </a:rPr>
              <a:t>0610040B10Rik</a:t>
            </a:r>
            <a:r>
              <a:rPr lang="en-US" sz="2000">
                <a:sym typeface="+mn-ea"/>
              </a:rPr>
              <a:t>, which may affect the regulation of the 5-terminal.</a:t>
            </a:r>
            <a:endParaRPr sz="2000"/>
          </a:p>
          <a:p>
            <a:pPr algn="just"/>
            <a:r>
              <a:rPr sz="2000" i="1"/>
              <a:t>Zdhhc4</a:t>
            </a:r>
            <a:r>
              <a:rPr sz="2000"/>
              <a:t> is located on Chr5. If the knockout mice are crossed with other mouse strains to obtain double homozygous mutant offspring, please avoid the situation that  the second gene is on the same chromosome.</a:t>
            </a:r>
            <a:endParaRPr lang="en-US" sz="2000" dirty="0"/>
          </a:p>
          <a:p>
            <a:pPr algn="just"/>
            <a:r>
              <a:rPr sz="2000"/>
              <a:t>This Strategy is designed based on genetic information in existing databases. Due to the complexity of biological processes, all risk of loxp insertion on gene transcription, RNA splicing and protein translation cannot be predicted at the existing technology level.</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Zdhhc4</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Cas9-CKO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80251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Zdhhc4</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pic>
        <p:nvPicPr>
          <p:cNvPr id="6" name="Picture 5" descr="1.png"/>
          <p:cNvPicPr>
            <a:picLocks noChangeAspect="1"/>
          </p:cNvPicPr>
          <p:nvPr/>
        </p:nvPicPr>
        <p:blipFill>
          <a:blip r:embed="rId1"/>
          <a:stretch>
            <a:fillRect/>
          </a:stretch>
        </p:blipFill>
        <p:spPr>
          <a:xfrm>
            <a:off x="1800000" y="1044000"/>
            <a:ext cx="8640000" cy="720000"/>
          </a:xfrm>
          <a:prstGeom prst="rect">
            <a:avLst/>
          </a:prstGeom>
        </p:spPr>
      </p:pic>
      <p:sp>
        <p:nvSpPr>
          <p:cNvPr id="7" name="TextBox 6"/>
          <p:cNvSpPr txBox="1"/>
          <p:nvPr/>
        </p:nvSpPr>
        <p:spPr>
          <a:xfrm>
            <a:off x="6732000" y="1475999"/>
            <a:ext cx="864000" cy="108000"/>
          </a:xfrm>
          <a:prstGeom prst="rect">
            <a:avLst/>
          </a:prstGeom>
          <a:noFill/>
        </p:spPr>
        <p:txBody>
          <a:bodyPr wrap="none">
            <a:spAutoFit/>
          </a:bodyPr>
          <a:lstStyle/>
          <a:p/>
          <a:p>
            <a:pPr>
              <a:defRPr sz="1200" b="1">
                <a:latin typeface="Times New Roman" panose="02020603050405020304"/>
              </a:defRPr>
            </a:pPr>
            <a:r>
              <a:t>4</a:t>
            </a:r>
          </a:p>
        </p:txBody>
      </p:sp>
      <p:pic>
        <p:nvPicPr>
          <p:cNvPr id="8" name="Picture 7" descr="2.png"/>
          <p:cNvPicPr>
            <a:picLocks noChangeAspect="1"/>
          </p:cNvPicPr>
          <p:nvPr/>
        </p:nvPicPr>
        <p:blipFill>
          <a:blip r:embed="rId2"/>
          <a:stretch>
            <a:fillRect/>
          </a:stretch>
        </p:blipFill>
        <p:spPr>
          <a:xfrm>
            <a:off x="1800000" y="2052000"/>
            <a:ext cx="8640000" cy="720000"/>
          </a:xfrm>
          <a:prstGeom prst="rect">
            <a:avLst/>
          </a:prstGeom>
        </p:spPr>
      </p:pic>
      <p:sp>
        <p:nvSpPr>
          <p:cNvPr id="9" name="TextBox 8"/>
          <p:cNvSpPr txBox="1"/>
          <p:nvPr/>
        </p:nvSpPr>
        <p:spPr>
          <a:xfrm>
            <a:off x="6732000" y="2484000"/>
            <a:ext cx="864000" cy="108000"/>
          </a:xfrm>
          <a:prstGeom prst="rect">
            <a:avLst/>
          </a:prstGeom>
          <a:noFill/>
        </p:spPr>
        <p:txBody>
          <a:bodyPr wrap="none">
            <a:spAutoFit/>
          </a:bodyPr>
          <a:lstStyle/>
          <a:p/>
          <a:p>
            <a:pPr>
              <a:defRPr sz="1200" b="1">
                <a:latin typeface="Times New Roman" panose="02020603050405020304"/>
              </a:defRPr>
            </a:pPr>
            <a:r>
              <a:t>4</a:t>
            </a:r>
          </a:p>
        </p:txBody>
      </p:sp>
      <p:sp>
        <p:nvSpPr>
          <p:cNvPr id="10" name="TextBox 9"/>
          <p:cNvSpPr txBox="1"/>
          <p:nvPr/>
        </p:nvSpPr>
        <p:spPr>
          <a:xfrm>
            <a:off x="4500000" y="2484000"/>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1" name="TextBox 10"/>
          <p:cNvSpPr txBox="1"/>
          <p:nvPr/>
        </p:nvSpPr>
        <p:spPr>
          <a:xfrm>
            <a:off x="8496000" y="2484000"/>
            <a:ext cx="864000" cy="108000"/>
          </a:xfrm>
          <a:prstGeom prst="rect">
            <a:avLst/>
          </a:prstGeom>
          <a:noFill/>
        </p:spPr>
        <p:txBody>
          <a:bodyPr wrap="none">
            <a:spAutoFit/>
          </a:bodyPr>
          <a:lstStyle/>
          <a:p/>
          <a:p>
            <a:pPr>
              <a:defRPr sz="1200" b="1">
                <a:latin typeface="Times New Roman" panose="02020603050405020304"/>
              </a:defRPr>
            </a:pPr>
            <a:r>
              <a:t>5</a:t>
            </a:r>
          </a:p>
        </p:txBody>
      </p:sp>
      <p:sp>
        <p:nvSpPr>
          <p:cNvPr id="12" name="TextBox 11"/>
          <p:cNvSpPr txBox="1"/>
          <p:nvPr/>
        </p:nvSpPr>
        <p:spPr>
          <a:xfrm>
            <a:off x="9396000" y="2484000"/>
            <a:ext cx="864000" cy="108000"/>
          </a:xfrm>
          <a:prstGeom prst="rect">
            <a:avLst/>
          </a:prstGeom>
          <a:noFill/>
        </p:spPr>
        <p:txBody>
          <a:bodyPr wrap="none">
            <a:spAutoFit/>
          </a:bodyPr>
          <a:lstStyle/>
          <a:p/>
          <a:p>
            <a:pPr>
              <a:defRPr sz="1200" b="1">
                <a:latin typeface="Times New Roman" panose="02020603050405020304"/>
              </a:defRPr>
            </a:pPr>
            <a:r>
              <a:t>8</a:t>
            </a:r>
          </a:p>
        </p:txBody>
      </p:sp>
      <p:pic>
        <p:nvPicPr>
          <p:cNvPr id="13" name="Picture 12" descr="3.png"/>
          <p:cNvPicPr>
            <a:picLocks noChangeAspect="1"/>
          </p:cNvPicPr>
          <p:nvPr/>
        </p:nvPicPr>
        <p:blipFill>
          <a:blip r:embed="rId3"/>
          <a:stretch>
            <a:fillRect/>
          </a:stretch>
        </p:blipFill>
        <p:spPr>
          <a:xfrm>
            <a:off x="1800000" y="3060000"/>
            <a:ext cx="8640000" cy="720000"/>
          </a:xfrm>
          <a:prstGeom prst="rect">
            <a:avLst/>
          </a:prstGeom>
        </p:spPr>
      </p:pic>
      <p:sp>
        <p:nvSpPr>
          <p:cNvPr id="14" name="TextBox 13"/>
          <p:cNvSpPr txBox="1"/>
          <p:nvPr/>
        </p:nvSpPr>
        <p:spPr>
          <a:xfrm>
            <a:off x="6732000" y="3491999"/>
            <a:ext cx="864000" cy="108000"/>
          </a:xfrm>
          <a:prstGeom prst="rect">
            <a:avLst/>
          </a:prstGeom>
          <a:noFill/>
        </p:spPr>
        <p:txBody>
          <a:bodyPr wrap="none">
            <a:spAutoFit/>
          </a:bodyPr>
          <a:lstStyle/>
          <a:p/>
          <a:p>
            <a:pPr>
              <a:defRPr sz="1200" b="1">
                <a:latin typeface="Times New Roman" panose="02020603050405020304"/>
              </a:defRPr>
            </a:pPr>
            <a:r>
              <a:t>4</a:t>
            </a:r>
          </a:p>
        </p:txBody>
      </p:sp>
      <p:sp>
        <p:nvSpPr>
          <p:cNvPr id="15" name="TextBox 14"/>
          <p:cNvSpPr txBox="1"/>
          <p:nvPr/>
        </p:nvSpPr>
        <p:spPr>
          <a:xfrm>
            <a:off x="4500000" y="3491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6" name="TextBox 15"/>
          <p:cNvSpPr txBox="1"/>
          <p:nvPr/>
        </p:nvSpPr>
        <p:spPr>
          <a:xfrm>
            <a:off x="8496000" y="3491999"/>
            <a:ext cx="864000" cy="108000"/>
          </a:xfrm>
          <a:prstGeom prst="rect">
            <a:avLst/>
          </a:prstGeom>
          <a:noFill/>
        </p:spPr>
        <p:txBody>
          <a:bodyPr wrap="none">
            <a:spAutoFit/>
          </a:bodyPr>
          <a:lstStyle/>
          <a:p/>
          <a:p>
            <a:pPr>
              <a:defRPr sz="1200" b="1">
                <a:latin typeface="Times New Roman" panose="02020603050405020304"/>
              </a:defRPr>
            </a:pPr>
            <a:r>
              <a:t>5</a:t>
            </a:r>
          </a:p>
        </p:txBody>
      </p:sp>
      <p:sp>
        <p:nvSpPr>
          <p:cNvPr id="17" name="TextBox 16"/>
          <p:cNvSpPr txBox="1"/>
          <p:nvPr/>
        </p:nvSpPr>
        <p:spPr>
          <a:xfrm>
            <a:off x="9396000" y="3491999"/>
            <a:ext cx="864000" cy="108000"/>
          </a:xfrm>
          <a:prstGeom prst="rect">
            <a:avLst/>
          </a:prstGeom>
          <a:noFill/>
        </p:spPr>
        <p:txBody>
          <a:bodyPr wrap="none">
            <a:spAutoFit/>
          </a:bodyPr>
          <a:lstStyle/>
          <a:p/>
          <a:p>
            <a:pPr>
              <a:defRPr sz="1200" b="1">
                <a:latin typeface="Times New Roman" panose="02020603050405020304"/>
              </a:defRPr>
            </a:pPr>
            <a:r>
              <a:t>8</a:t>
            </a:r>
          </a:p>
        </p:txBody>
      </p:sp>
      <p:pic>
        <p:nvPicPr>
          <p:cNvPr id="18" name="Picture 17" descr="4.png"/>
          <p:cNvPicPr>
            <a:picLocks noChangeAspect="1"/>
          </p:cNvPicPr>
          <p:nvPr/>
        </p:nvPicPr>
        <p:blipFill>
          <a:blip r:embed="rId4"/>
          <a:stretch>
            <a:fillRect/>
          </a:stretch>
        </p:blipFill>
        <p:spPr>
          <a:xfrm>
            <a:off x="1800000" y="4068000"/>
            <a:ext cx="8640000" cy="720000"/>
          </a:xfrm>
          <a:prstGeom prst="rect">
            <a:avLst/>
          </a:prstGeom>
        </p:spPr>
      </p:pic>
      <p:sp>
        <p:nvSpPr>
          <p:cNvPr id="19" name="TextBox 18"/>
          <p:cNvSpPr txBox="1"/>
          <p:nvPr/>
        </p:nvSpPr>
        <p:spPr>
          <a:xfrm>
            <a:off x="4500000" y="4499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20" name="TextBox 19"/>
          <p:cNvSpPr txBox="1"/>
          <p:nvPr/>
        </p:nvSpPr>
        <p:spPr>
          <a:xfrm>
            <a:off x="7632000" y="4499999"/>
            <a:ext cx="864000" cy="108000"/>
          </a:xfrm>
          <a:prstGeom prst="rect">
            <a:avLst/>
          </a:prstGeom>
          <a:noFill/>
        </p:spPr>
        <p:txBody>
          <a:bodyPr wrap="none">
            <a:spAutoFit/>
          </a:bodyPr>
          <a:lstStyle/>
          <a:p/>
          <a:p>
            <a:pPr>
              <a:defRPr sz="1200" b="1">
                <a:latin typeface="Times New Roman" panose="02020603050405020304"/>
              </a:defRPr>
            </a:pPr>
            <a:r>
              <a:t>5</a:t>
            </a:r>
          </a:p>
        </p:txBody>
      </p:sp>
      <p:sp>
        <p:nvSpPr>
          <p:cNvPr id="21" name="TextBox 20"/>
          <p:cNvSpPr txBox="1"/>
          <p:nvPr/>
        </p:nvSpPr>
        <p:spPr>
          <a:xfrm>
            <a:off x="8496000" y="4499999"/>
            <a:ext cx="864000" cy="108000"/>
          </a:xfrm>
          <a:prstGeom prst="rect">
            <a:avLst/>
          </a:prstGeom>
          <a:noFill/>
        </p:spPr>
        <p:txBody>
          <a:bodyPr wrap="none">
            <a:spAutoFit/>
          </a:bodyPr>
          <a:lstStyle/>
          <a:p/>
          <a:p>
            <a:pPr>
              <a:defRPr sz="1200" b="1">
                <a:latin typeface="Times New Roman" panose="02020603050405020304"/>
              </a:defRPr>
            </a:pPr>
            <a:r>
              <a:t>8</a:t>
            </a:r>
          </a:p>
        </p:txBody>
      </p:sp>
      <p:pic>
        <p:nvPicPr>
          <p:cNvPr id="22" name="Picture 21" descr="5.png"/>
          <p:cNvPicPr>
            <a:picLocks noChangeAspect="1"/>
          </p:cNvPicPr>
          <p:nvPr/>
        </p:nvPicPr>
        <p:blipFill>
          <a:blip r:embed="rId5"/>
          <a:stretch>
            <a:fillRect/>
          </a:stretch>
        </p:blipFill>
        <p:spPr>
          <a:xfrm>
            <a:off x="1800000" y="5076000"/>
            <a:ext cx="8640000" cy="72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a:xfrm>
            <a:off x="838200" y="1534160"/>
            <a:ext cx="10540365" cy="4351655"/>
          </a:xfrm>
        </p:spPr>
        <p:txBody>
          <a:bodyPr>
            <a:normAutofit lnSpcReduction="20000"/>
          </a:bodyPr>
          <a:lstStyle/>
          <a:p>
            <a:pPr algn="just"/>
            <a:r>
              <a:rPr lang="en-US" sz="2400" dirty="0"/>
              <a:t>The </a:t>
            </a:r>
            <a:r>
              <a:rPr lang="en-US" sz="2400" i="1" dirty="0"/>
              <a:t>Zdhhc4</a:t>
            </a:r>
            <a:r>
              <a:rPr lang="en-US" sz="2400" dirty="0"/>
              <a:t> gene has 13 transcripts. According to the structure of </a:t>
            </a:r>
            <a:r>
              <a:rPr lang="en-US" sz="2400" i="1" dirty="0"/>
              <a:t>Zdhhc4</a:t>
            </a:r>
            <a:r>
              <a:rPr lang="en-US" sz="2400" dirty="0"/>
              <a:t> gene, exon4 of </a:t>
            </a:r>
            <a:r>
              <a:rPr lang="en-US" sz="2400" i="1" dirty="0"/>
              <a:t>Zdhhc4</a:t>
            </a:r>
            <a:r>
              <a:rPr lang="en-US" sz="2400" dirty="0"/>
              <a:t>-</a:t>
            </a:r>
            <a:r>
              <a:rPr lang="en-US" dirty="0">
                <a:sym typeface="+mn-ea"/>
              </a:rPr>
              <a:t>201</a:t>
            </a:r>
            <a:r>
              <a:rPr lang="en-US" sz="2400" dirty="0"/>
              <a:t> (ENSMUST00000001900.9) transcript is recommended as the knockout region. The region contains 74bp coding sequence. </a:t>
            </a:r>
            <a:r>
              <a:rPr lang="en-US" sz="2400" dirty="0">
                <a:solidFill>
                  <a:schemeClr val="tx1"/>
                </a:solidFill>
              </a:rPr>
              <a:t> Knocking out the region will result in disruption of </a:t>
            </a:r>
            <a:r>
              <a:rPr lang="en-US" dirty="0">
                <a:sym typeface="+mn-ea"/>
              </a:rPr>
              <a:t>protein function</a:t>
            </a:r>
            <a:r>
              <a:rPr lang="en-US" sz="2400" dirty="0">
                <a:solidFill>
                  <a:schemeClr val="tx1"/>
                </a:solidFill>
              </a:rPr>
              <a:t>. </a:t>
            </a:r>
            <a:endParaRPr lang="en-US" sz="2400" dirty="0">
              <a:solidFill>
                <a:schemeClr val="tx1"/>
              </a:solidFill>
            </a:endParaRPr>
          </a:p>
          <a:p>
            <a:pPr algn="just"/>
            <a:r>
              <a:rPr lang="en-US" sz="2400" dirty="0">
                <a:solidFill>
                  <a:schemeClr val="tx1"/>
                </a:solidFill>
              </a:rPr>
              <a:t>In this project we use CRISPR-Cas9 technology to modify </a:t>
            </a:r>
            <a:r>
              <a:rPr lang="en-US" sz="2400" i="1" dirty="0">
                <a:solidFill>
                  <a:schemeClr val="tx1"/>
                </a:solidFill>
              </a:rPr>
              <a:t>Zdhhc4</a:t>
            </a:r>
            <a:r>
              <a:rPr lang="en-US" sz="2400" dirty="0">
                <a:solidFill>
                  <a:schemeClr val="tx1"/>
                </a:solidFill>
              </a:rPr>
              <a:t> gene. The brief process is as follows: </a:t>
            </a:r>
            <a:r>
              <a:rPr>
                <a:sym typeface="+mn-ea"/>
              </a:rPr>
              <a:t>CRISPR-Cas9 system and Donor were microinjected into the fertilized eggs of C57BL/6JGpt mice</a:t>
            </a:r>
            <a:r>
              <a:rPr lang="en-US" sz="2400" dirty="0" err="1">
                <a:solidFill>
                  <a:schemeClr val="tx1"/>
                </a:solidFill>
              </a:rPr>
              <a:t>. F</a:t>
            </a:r>
            <a:r>
              <a:rPr lang="en-US" sz="2400" dirty="0">
                <a:solidFill>
                  <a:schemeClr val="tx1"/>
                </a:solidFill>
              </a:rPr>
              <a:t>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a:p>
            <a:pPr algn="just"/>
            <a:r>
              <a:rPr>
                <a:sym typeface="+mn-ea"/>
              </a:rPr>
              <a:t>The flox mice will be knocked out after mating with mice expressing Cre recombinase, resulting in the loss of function of the target gene in specific tissues and cell types.</a:t>
            </a:r>
            <a:endParaRPr>
              <a:sym typeface="+mn-ea"/>
            </a:endParaRPr>
          </a:p>
          <a:p>
            <a:pPr algn="just"/>
            <a:endParaRPr lang="en-US" sz="2400" dirty="0">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5" name="Picture 4" descr="Zdhhc4_summary.png"/>
          <p:cNvPicPr>
            <a:picLocks noChangeAspect="1"/>
          </p:cNvPicPr>
          <p:nvPr/>
        </p:nvPicPr>
        <p:blipFill>
          <a:blip r:embed="rId1"/>
          <a:stretch>
            <a:fillRect/>
          </a:stretch>
        </p:blipFill>
        <p:spPr>
          <a:xfrm>
            <a:off x="926465" y="1487170"/>
            <a:ext cx="9740900" cy="38995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766445" y="774700"/>
            <a:ext cx="7890510" cy="737235"/>
          </a:xfrm>
          <a:prstGeom prst="rect">
            <a:avLst/>
          </a:prstGeom>
          <a:noFill/>
        </p:spPr>
        <p:txBody>
          <a:bodyPr wrap="squar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13 transcripts,all transcripts are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720725" y="3581400"/>
            <a:ext cx="10002520" cy="843915"/>
          </a:xfrm>
          <a:prstGeom prst="rect">
            <a:avLst/>
          </a:prstGeom>
          <a:noFill/>
        </p:spPr>
        <p:txBody>
          <a:bodyPr wrap="square">
            <a:noAutofit/>
          </a:bodyPr>
          <a:p>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rPr>
              <a:t>Zdhhc4</a:t>
            </a:r>
            <a:r>
              <a:rPr lang="en-US" sz="2400" dirty="0">
                <a:latin typeface="Times New Roman" panose="02020603050405020304" charset="0"/>
                <a:cs typeface="Times New Roman" panose="02020603050405020304" charset="0"/>
              </a:rPr>
              <a:t>-201 transcript, the transcription is shown below:</a:t>
            </a:r>
            <a:endParaRPr lang="en-US" sz="2400" dirty="0">
              <a:latin typeface="Times New Roman" panose="02020603050405020304" charset="0"/>
              <a:cs typeface="Times New Roman" panose="02020603050405020304" charset="0"/>
            </a:endParaRPr>
          </a:p>
        </p:txBody>
      </p:sp>
      <p:pic>
        <p:nvPicPr>
          <p:cNvPr id="13" name="Picture 12" descr="Zdhhc4.png"/>
          <p:cNvPicPr>
            <a:picLocks noChangeAspect="1"/>
          </p:cNvPicPr>
          <p:nvPr/>
        </p:nvPicPr>
        <p:blipFill>
          <a:blip r:embed="rId1"/>
          <a:stretch>
            <a:fillRect/>
          </a:stretch>
        </p:blipFill>
        <p:spPr>
          <a:xfrm>
            <a:off x="871855" y="1640840"/>
            <a:ext cx="9540875" cy="1992630"/>
          </a:xfrm>
          <a:prstGeom prst="rect">
            <a:avLst/>
          </a:prstGeom>
        </p:spPr>
      </p:pic>
      <p:pic>
        <p:nvPicPr>
          <p:cNvPr id="14" name="Picture 13" descr="ENSMUST00000001900.9.png"/>
          <p:cNvPicPr>
            <a:picLocks noChangeAspect="1"/>
          </p:cNvPicPr>
          <p:nvPr/>
        </p:nvPicPr>
        <p:blipFill>
          <a:blip r:embed="rId2"/>
          <a:stretch>
            <a:fillRect/>
          </a:stretch>
        </p:blipFill>
        <p:spPr>
          <a:xfrm>
            <a:off x="793115" y="4408170"/>
            <a:ext cx="9645015" cy="727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6" name="Picture 5" descr="72881.png"/>
          <p:cNvPicPr>
            <a:picLocks noChangeAspect="1"/>
          </p:cNvPicPr>
          <p:nvPr/>
        </p:nvPicPr>
        <p:blipFill>
          <a:blip r:embed="rId1"/>
          <a:stretch>
            <a:fillRect/>
          </a:stretch>
        </p:blipFill>
        <p:spPr>
          <a:xfrm>
            <a:off x="3329940" y="1362075"/>
            <a:ext cx="5483225" cy="46882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80875" y="6308209"/>
            <a:ext cx="323024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8" name="Picture 7" descr="343aa.png"/>
          <p:cNvPicPr>
            <a:picLocks noChangeAspect="1"/>
          </p:cNvPicPr>
          <p:nvPr/>
        </p:nvPicPr>
        <p:blipFill>
          <a:blip r:embed="rId1"/>
          <a:stretch>
            <a:fillRect/>
          </a:stretch>
        </p:blipFill>
        <p:spPr>
          <a:xfrm>
            <a:off x="933450" y="1609725"/>
            <a:ext cx="10324465" cy="3637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dirty="0"/>
          </a:p>
          <a:p>
            <a:endParaRPr lang="en-US" sz="2400" dirty="0"/>
          </a:p>
          <a:p>
            <a:r>
              <a:rPr lang="en-US" sz="2400" dirty="0"/>
              <a:t>Mice homozygous for a null allele exhibit impaired fatty acid uptake and impaired adaptive thermogenesis. </a:t>
            </a:r>
            <a:endParaRPr lang="en-US" sz="2400" dirty="0"/>
          </a:p>
        </p:txBody>
      </p:sp>
      <p:pic>
        <p:nvPicPr>
          <p:cNvPr id="7" name="Picture 6" descr="Zdhhc4.png"/>
          <p:cNvPicPr>
            <a:picLocks noChangeAspect="1"/>
          </p:cNvPicPr>
          <p:nvPr/>
        </p:nvPicPr>
        <p:blipFill>
          <a:blip r:embed="rId1"/>
          <a:stretch>
            <a:fillRect/>
          </a:stretch>
        </p:blipFill>
        <p:spPr>
          <a:xfrm>
            <a:off x="528955" y="1913255"/>
            <a:ext cx="10594340" cy="2893060"/>
          </a:xfrm>
          <a:prstGeom prst="rect">
            <a:avLst/>
          </a:prstGeom>
        </p:spPr>
      </p:pic>
    </p:spTree>
  </p:cSld>
  <p:clrMapOvr>
    <a:masterClrMapping/>
  </p:clrMapOvr>
</p:sld>
</file>

<file path=ppt/tags/tag1.xml><?xml version="1.0" encoding="utf-8"?>
<p:tagLst xmlns:p="http://schemas.openxmlformats.org/presentationml/2006/main">
  <p:tag name="commondata" val="eyJoZGlkIjoiZWNhNjZmMTQyMzM4NzU5YTZkNjFkMjAxMjE5MjA0Y2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2814</Words>
  <Application>WPS 演示</Application>
  <PresentationFormat>Widescreen</PresentationFormat>
  <Paragraphs>90</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Times New Roman</vt:lpstr>
      <vt:lpstr>Times New Roman</vt:lpstr>
      <vt:lpstr>Garamond</vt:lpstr>
      <vt:lpstr>PMingLiU-ExtB</vt:lpstr>
      <vt:lpstr>微软雅黑</vt:lpstr>
      <vt:lpstr>Arial Unicode MS</vt:lpstr>
      <vt:lpstr>方正舒体</vt:lpstr>
      <vt:lpstr>Calibri</vt:lpstr>
      <vt:lpstr>Office Theme</vt:lpstr>
      <vt:lpstr>Zdhhc4 Cas9-CKO Strategy</vt:lpstr>
      <vt:lpstr>PowerPoint 演示文稿</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娇娇盐</cp:lastModifiedBy>
  <cp:revision>118</cp:revision>
  <dcterms:created xsi:type="dcterms:W3CDTF">2022-05-17T15:47:00Z</dcterms:created>
  <dcterms:modified xsi:type="dcterms:W3CDTF">2023-12-06T10:52:27Z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F291779A49474C3EB6A31AAAC05EC6BC_13</vt:lpwstr>
  </property>
  <property fmtid="{D5CDD505-2E9C-101B-9397-08002B2CF9AE}" pid="3" name="KSOProductBuildVer">
    <vt:lpwstr>2052-12.1.0.15990</vt:lpwstr>
  </property>
</Properties>
</file>