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0"/>
  </p:normalViewPr>
  <p:slideViewPr>
    <p:cSldViewPr snapToGrid="0" snapToObjects="1">
      <p:cViewPr varScale="1">
        <p:scale>
          <a:sx n="69" d="100"/>
          <a:sy n="69" d="100"/>
        </p:scale>
        <p:origin x="-774" y="-96"/>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pPr/>
              <a:t>7/27/2021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pPr/>
              <a:t>‹#›</a:t>
            </a:fld>
            <a:endParaRPr lang="en-US"/>
          </a:p>
        </p:txBody>
      </p:sp>
    </p:spTree>
    <p:extLst>
      <p:ext uri="{BB962C8B-B14F-4D97-AF65-F5344CB8AC3E}">
        <p14:creationId xmlns:p14="http://schemas.microsoft.com/office/powerpoint/2010/main" xmlns="" val="3168075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pPr/>
              <a:t>7/27/2021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pPr/>
              <a:t>‹#›</a:t>
            </a:fld>
            <a:endParaRPr lang="en-US"/>
          </a:p>
        </p:txBody>
      </p:sp>
    </p:spTree>
    <p:extLst>
      <p:ext uri="{BB962C8B-B14F-4D97-AF65-F5344CB8AC3E}">
        <p14:creationId xmlns:p14="http://schemas.microsoft.com/office/powerpoint/2010/main" xmlns="" val="2910927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pPr/>
              <a:t>7/27/2021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pPr/>
              <a:t>‹#›</a:t>
            </a:fld>
            <a:endParaRPr lang="en-US"/>
          </a:p>
        </p:txBody>
      </p:sp>
    </p:spTree>
    <p:extLst>
      <p:ext uri="{BB962C8B-B14F-4D97-AF65-F5344CB8AC3E}">
        <p14:creationId xmlns:p14="http://schemas.microsoft.com/office/powerpoint/2010/main" xmlns="" val="361222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pPr/>
              <a:t>7/27/2021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pPr/>
              <a:t>‹#›</a:t>
            </a:fld>
            <a:endParaRPr lang="en-US"/>
          </a:p>
        </p:txBody>
      </p:sp>
    </p:spTree>
    <p:extLst>
      <p:ext uri="{BB962C8B-B14F-4D97-AF65-F5344CB8AC3E}">
        <p14:creationId xmlns:p14="http://schemas.microsoft.com/office/powerpoint/2010/main" xmlns="" val="261431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pPr/>
              <a:t>7/27/2021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pPr/>
              <a:t>‹#›</a:t>
            </a:fld>
            <a:endParaRPr lang="en-US"/>
          </a:p>
        </p:txBody>
      </p:sp>
    </p:spTree>
    <p:extLst>
      <p:ext uri="{BB962C8B-B14F-4D97-AF65-F5344CB8AC3E}">
        <p14:creationId xmlns:p14="http://schemas.microsoft.com/office/powerpoint/2010/main" xmlns="" val="960648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CAD085-E8A6-8845-BD4E-CB4CCA059FC4}" type="datetimeFigureOut">
              <a:rPr lang="en-US" smtClean="0"/>
              <a:pPr/>
              <a:t>7/27/2021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pPr/>
              <a:t>‹#›</a:t>
            </a:fld>
            <a:endParaRPr lang="en-US"/>
          </a:p>
        </p:txBody>
      </p:sp>
    </p:spTree>
    <p:extLst>
      <p:ext uri="{BB962C8B-B14F-4D97-AF65-F5344CB8AC3E}">
        <p14:creationId xmlns:p14="http://schemas.microsoft.com/office/powerpoint/2010/main" xmlns="" val="278224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CAD085-E8A6-8845-BD4E-CB4CCA059FC4}" type="datetimeFigureOut">
              <a:rPr lang="en-US" smtClean="0"/>
              <a:pPr/>
              <a:t>7/27/2021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pPr/>
              <a:t>‹#›</a:t>
            </a:fld>
            <a:endParaRPr lang="en-US"/>
          </a:p>
        </p:txBody>
      </p:sp>
    </p:spTree>
    <p:extLst>
      <p:ext uri="{BB962C8B-B14F-4D97-AF65-F5344CB8AC3E}">
        <p14:creationId xmlns:p14="http://schemas.microsoft.com/office/powerpoint/2010/main" xmlns="" val="99015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CAD085-E8A6-8845-BD4E-CB4CCA059FC4}" type="datetimeFigureOut">
              <a:rPr lang="en-US" smtClean="0"/>
              <a:pPr/>
              <a:t>7/27/2021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pPr/>
              <a:t>‹#›</a:t>
            </a:fld>
            <a:endParaRPr lang="en-US"/>
          </a:p>
        </p:txBody>
      </p:sp>
    </p:spTree>
    <p:extLst>
      <p:ext uri="{BB962C8B-B14F-4D97-AF65-F5344CB8AC3E}">
        <p14:creationId xmlns:p14="http://schemas.microsoft.com/office/powerpoint/2010/main" xmlns="" val="727027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pPr/>
              <a:t>7/27/2021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pPr/>
              <a:t>‹#›</a:t>
            </a:fld>
            <a:endParaRPr lang="en-US"/>
          </a:p>
        </p:txBody>
      </p:sp>
    </p:spTree>
    <p:extLst>
      <p:ext uri="{BB962C8B-B14F-4D97-AF65-F5344CB8AC3E}">
        <p14:creationId xmlns:p14="http://schemas.microsoft.com/office/powerpoint/2010/main" xmlns="" val="121299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pPr/>
              <a:t>7/27/2021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pPr/>
              <a:t>‹#›</a:t>
            </a:fld>
            <a:endParaRPr lang="en-US"/>
          </a:p>
        </p:txBody>
      </p:sp>
    </p:spTree>
    <p:extLst>
      <p:ext uri="{BB962C8B-B14F-4D97-AF65-F5344CB8AC3E}">
        <p14:creationId xmlns:p14="http://schemas.microsoft.com/office/powerpoint/2010/main" xmlns="" val="184072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pPr/>
              <a:t>7/27/2021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pPr/>
              <a:t>‹#›</a:t>
            </a:fld>
            <a:endParaRPr lang="en-US"/>
          </a:p>
        </p:txBody>
      </p:sp>
    </p:spTree>
    <p:extLst>
      <p:ext uri="{BB962C8B-B14F-4D97-AF65-F5344CB8AC3E}">
        <p14:creationId xmlns:p14="http://schemas.microsoft.com/office/powerpoint/2010/main" xmlns="" val="3889236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D085-E8A6-8845-BD4E-CB4CCA059FC4}" type="datetimeFigureOut">
              <a:rPr lang="en-US" smtClean="0"/>
              <a:pPr/>
              <a:t>7/27/2021</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F6DA9-008F-8B48-92A6-B652298478BF}" type="slidenum">
              <a:rPr lang="en-US" smtClean="0"/>
              <a:pPr/>
              <a:t>‹#›</a:t>
            </a:fld>
            <a:endParaRPr lang="en-US"/>
          </a:p>
        </p:txBody>
      </p:sp>
    </p:spTree>
    <p:extLst>
      <p:ext uri="{BB962C8B-B14F-4D97-AF65-F5344CB8AC3E}">
        <p14:creationId xmlns:p14="http://schemas.microsoft.com/office/powerpoint/2010/main" xmlns="" val="2209977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18.png"/><Relationship Id="rId5" Type="http://schemas.openxmlformats.org/officeDocument/2006/relationships/image" Target="../media/image6.jpe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2.jpeg"/><Relationship Id="rId7" Type="http://schemas.openxmlformats.org/officeDocument/2006/relationships/image" Target="../media/image20.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19.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2.jpeg"/><Relationship Id="rId7"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6.jpeg"/><Relationship Id="rId10" Type="http://schemas.openxmlformats.org/officeDocument/2006/relationships/image" Target="../media/image12.png"/><Relationship Id="rId4" Type="http://schemas.openxmlformats.org/officeDocument/2006/relationships/image" Target="../media/image5.png"/><Relationship Id="rId9" Type="http://schemas.openxmlformats.org/officeDocument/2006/relationships/image" Target="../media/image11.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image" Target="../media/image6.jpe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15.jpe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14.png"/><Relationship Id="rId5" Type="http://schemas.openxmlformats.org/officeDocument/2006/relationships/image" Target="../media/image6.jpe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16.jpeg"/><Relationship Id="rId5" Type="http://schemas.openxmlformats.org/officeDocument/2006/relationships/image" Target="../media/image6.jpe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17.jpeg"/><Relationship Id="rId5" Type="http://schemas.openxmlformats.org/officeDocument/2006/relationships/image" Target="../media/image6.jpe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bg.png"/>
          <p:cNvPicPr>
            <a:picLocks noChangeAspect="1"/>
          </p:cNvPicPr>
          <p:nvPr/>
        </p:nvPicPr>
        <p:blipFill>
          <a:blip r:embed="rId2"/>
          <a:stretch>
            <a:fillRect/>
          </a:stretch>
        </p:blipFill>
        <p:spPr>
          <a:xfrm>
            <a:off x="0" y="0"/>
            <a:ext cx="12196800" cy="6840000"/>
          </a:xfrm>
          <a:prstGeom prst="rect">
            <a:avLst/>
          </a:prstGeom>
        </p:spPr>
      </p:pic>
      <p:sp>
        <p:nvSpPr>
          <p:cNvPr id="3" name="TextBox 2"/>
          <p:cNvSpPr txBox="1"/>
          <p:nvPr/>
        </p:nvSpPr>
        <p:spPr>
          <a:xfrm>
            <a:off x="0" y="1908000"/>
            <a:ext cx="12189600" cy="1461599"/>
          </a:xfrm>
          <a:prstGeom prst="rect">
            <a:avLst/>
          </a:prstGeom>
          <a:noFill/>
        </p:spPr>
        <p:txBody>
          <a:bodyPr wrap="none">
            <a:spAutoFit/>
          </a:bodyPr>
          <a:lstStyle/>
          <a:p>
            <a:endParaRPr/>
          </a:p>
          <a:p>
            <a:pPr algn="ctr">
              <a:defRPr sz="4800" b="1">
                <a:latin typeface="Times New Roman"/>
              </a:defRPr>
            </a:pPr>
            <a:r>
              <a:rPr i="1"/>
              <a:t>Wnt10a</a:t>
            </a:r>
            <a:r>
              <a:t> Cas9-CKO Strategy</a:t>
            </a:r>
          </a:p>
        </p:txBody>
      </p:sp>
      <p:pic>
        <p:nvPicPr>
          <p:cNvPr id="4" name="Picture 3" descr="top_revised.jpg"/>
          <p:cNvPicPr>
            <a:picLocks noChangeAspect="1"/>
          </p:cNvPicPr>
          <p:nvPr/>
        </p:nvPicPr>
        <p:blipFill>
          <a:blip r:embed="rId3"/>
          <a:stretch>
            <a:fillRect/>
          </a:stretch>
        </p:blipFill>
        <p:spPr>
          <a:xfrm>
            <a:off x="9720000" y="93600"/>
            <a:ext cx="2340000" cy="892800"/>
          </a:xfrm>
          <a:prstGeom prst="rect">
            <a:avLst/>
          </a:prstGeom>
        </p:spPr>
      </p:pic>
      <p:pic>
        <p:nvPicPr>
          <p:cNvPr id="5" name="Picture 4" descr="tl.png"/>
          <p:cNvPicPr>
            <a:picLocks noChangeAspect="1"/>
          </p:cNvPicPr>
          <p:nvPr/>
        </p:nvPicPr>
        <p:blipFill>
          <a:blip r:embed="rId4"/>
          <a:stretch>
            <a:fillRect/>
          </a:stretch>
        </p:blipFill>
        <p:spPr>
          <a:xfrm>
            <a:off x="0" y="0"/>
            <a:ext cx="3495600" cy="2088000"/>
          </a:xfrm>
          <a:prstGeom prst="rect">
            <a:avLst/>
          </a:prstGeom>
        </p:spPr>
      </p:pic>
      <p:pic>
        <p:nvPicPr>
          <p:cNvPr id="6" name="Picture 5" descr="br.png"/>
          <p:cNvPicPr>
            <a:picLocks noChangeAspect="1"/>
          </p:cNvPicPr>
          <p:nvPr/>
        </p:nvPicPr>
        <p:blipFill>
          <a:blip r:embed="rId5"/>
          <a:stretch>
            <a:fillRect/>
          </a:stretch>
        </p:blipFill>
        <p:spPr>
          <a:xfrm>
            <a:off x="8874000" y="4680000"/>
            <a:ext cx="3311999" cy="2160000"/>
          </a:xfrm>
          <a:prstGeom prst="rect">
            <a:avLst/>
          </a:prstGeom>
        </p:spPr>
      </p:pic>
      <p:sp>
        <p:nvSpPr>
          <p:cNvPr id="7" name="TextBox 6"/>
          <p:cNvSpPr txBox="1"/>
          <p:nvPr/>
        </p:nvSpPr>
        <p:spPr>
          <a:xfrm>
            <a:off x="4345200" y="3600000"/>
            <a:ext cx="3697200" cy="2188800"/>
          </a:xfrm>
          <a:prstGeom prst="rect">
            <a:avLst/>
          </a:prstGeom>
          <a:noFill/>
        </p:spPr>
        <p:txBody>
          <a:bodyPr wrap="none">
            <a:spAutoFit/>
          </a:bodyPr>
          <a:lstStyle/>
          <a:p>
            <a:endParaRPr/>
          </a:p>
          <a:p>
            <a:pPr>
              <a:defRPr sz="2000" b="1">
                <a:latin typeface="Times New Roman"/>
              </a:defRPr>
            </a:pPr>
            <a:r>
              <a:t>Designer: </a:t>
            </a:r>
            <a:br/>
            <a:r>
              <a:t/>
            </a:r>
            <a:br/>
            <a:r>
              <a:t>Reviewer: </a:t>
            </a:r>
            <a:br/>
            <a:r>
              <a:t/>
            </a:r>
            <a:br/>
            <a:r>
              <a:t>Design Date: </a:t>
            </a:r>
          </a:p>
        </p:txBody>
      </p:sp>
      <p:sp>
        <p:nvSpPr>
          <p:cNvPr id="8" name="TextBox 7"/>
          <p:cNvSpPr txBox="1"/>
          <p:nvPr/>
        </p:nvSpPr>
        <p:spPr>
          <a:xfrm>
            <a:off x="4345200" y="3600000"/>
            <a:ext cx="2954142" cy="1908215"/>
          </a:xfrm>
          <a:prstGeom prst="rect">
            <a:avLst/>
          </a:prstGeom>
          <a:noFill/>
        </p:spPr>
        <p:txBody>
          <a:bodyPr wrap="none">
            <a:spAutoFit/>
          </a:bodyPr>
          <a:lstStyle/>
          <a:p>
            <a:endParaRPr dirty="0"/>
          </a:p>
          <a:p>
            <a:pPr>
              <a:defRPr sz="2000" b="1">
                <a:latin typeface="Times New Roman"/>
              </a:defRPr>
            </a:pPr>
            <a:r>
              <a:rPr dirty="0"/>
              <a:t>Designer: </a:t>
            </a:r>
            <a:r>
              <a:rPr lang="en-US" dirty="0" err="1" smtClean="0"/>
              <a:t>Huan</a:t>
            </a:r>
            <a:r>
              <a:rPr lang="en-US" dirty="0" smtClean="0"/>
              <a:t> Wang</a:t>
            </a:r>
            <a:r>
              <a:rPr dirty="0" smtClean="0"/>
              <a:t/>
            </a:r>
            <a:br>
              <a:rPr dirty="0" smtClean="0"/>
            </a:br>
            <a:r>
              <a:rPr dirty="0"/>
              <a:t/>
            </a:r>
            <a:br>
              <a:rPr dirty="0"/>
            </a:br>
            <a:r>
              <a:rPr dirty="0"/>
              <a:t>Reviewer: </a:t>
            </a:r>
            <a:r>
              <a:rPr lang="en-US" dirty="0" err="1" smtClean="0"/>
              <a:t>Yumeng</a:t>
            </a:r>
            <a:r>
              <a:rPr lang="en-US" dirty="0" smtClean="0"/>
              <a:t> Wang</a:t>
            </a:r>
          </a:p>
          <a:p>
            <a:pPr>
              <a:defRPr sz="2000" b="1">
                <a:latin typeface="Times New Roman"/>
              </a:defRPr>
            </a:pPr>
            <a:r>
              <a:rPr dirty="0"/>
              <a:t/>
            </a:r>
            <a:br>
              <a:rPr dirty="0"/>
            </a:br>
            <a:r>
              <a:rPr dirty="0"/>
              <a:t>Design Date: </a:t>
            </a:r>
            <a:r>
              <a:rPr lang="en-US" dirty="0" smtClean="0"/>
              <a:t>2021-7</a:t>
            </a:r>
            <a:r>
              <a:rPr lang="en-US" altLang="zh-CN" dirty="0" smtClean="0"/>
              <a:t>-27</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e.png"/>
          <p:cNvPicPr>
            <a:picLocks noChangeAspect="1"/>
          </p:cNvPicPr>
          <p:nvPr/>
        </p:nvPicPr>
        <p:blipFill>
          <a:blip r:embed="rId2"/>
          <a:stretch>
            <a:fillRect/>
          </a:stretch>
        </p:blipFill>
        <p:spPr>
          <a:xfrm>
            <a:off x="0" y="0"/>
            <a:ext cx="12196800" cy="6840000"/>
          </a:xfrm>
          <a:prstGeom prst="rect">
            <a:avLst/>
          </a:prstGeom>
        </p:spPr>
      </p:pic>
      <p:sp>
        <p:nvSpPr>
          <p:cNvPr id="3" name="TextBox 2"/>
          <p:cNvSpPr txBox="1"/>
          <p:nvPr/>
        </p:nvSpPr>
        <p:spPr>
          <a:xfrm>
            <a:off x="61200" y="-90000"/>
            <a:ext cx="10850400" cy="1029600"/>
          </a:xfrm>
          <a:prstGeom prst="rect">
            <a:avLst/>
          </a:prstGeom>
          <a:noFill/>
        </p:spPr>
        <p:txBody>
          <a:bodyPr wrap="none">
            <a:spAutoFit/>
          </a:bodyPr>
          <a:lstStyle/>
          <a:p>
            <a:endParaRPr/>
          </a:p>
          <a:p>
            <a:pPr>
              <a:defRPr sz="4400" b="1">
                <a:solidFill>
                  <a:srgbClr val="018177"/>
                </a:solidFill>
                <a:latin typeface="Times New Roman"/>
              </a:defRPr>
            </a:pPr>
            <a:r>
              <a:t>Mouse phenotype description(MGI )</a:t>
            </a:r>
          </a:p>
        </p:txBody>
      </p:sp>
      <p:pic>
        <p:nvPicPr>
          <p:cNvPr id="4" name="Picture 3" descr="image.jpg"/>
          <p:cNvPicPr>
            <a:picLocks noChangeAspect="1"/>
          </p:cNvPicPr>
          <p:nvPr/>
        </p:nvPicPr>
        <p:blipFill>
          <a:blip r:embed="rId3"/>
          <a:stretch>
            <a:fillRect/>
          </a:stretch>
        </p:blipFill>
        <p:spPr>
          <a:xfrm>
            <a:off x="9720000" y="93600"/>
            <a:ext cx="2340000" cy="892800"/>
          </a:xfrm>
          <a:prstGeom prst="rect">
            <a:avLst/>
          </a:prstGeom>
        </p:spPr>
      </p:pic>
      <p:pic>
        <p:nvPicPr>
          <p:cNvPr id="5" name="Picture 4" descr="image.png"/>
          <p:cNvPicPr>
            <a:picLocks noChangeAspect="1"/>
          </p:cNvPicPr>
          <p:nvPr/>
        </p:nvPicPr>
        <p:blipFill>
          <a:blip r:embed="rId4"/>
          <a:stretch>
            <a:fillRect/>
          </a:stretch>
        </p:blipFill>
        <p:spPr>
          <a:xfrm>
            <a:off x="0" y="1080000"/>
            <a:ext cx="12160800" cy="36000"/>
          </a:xfrm>
          <a:prstGeom prst="rect">
            <a:avLst/>
          </a:prstGeom>
        </p:spPr>
      </p:pic>
      <p:pic>
        <p:nvPicPr>
          <p:cNvPr id="6" name="Picture 5" descr="image.jpg"/>
          <p:cNvPicPr>
            <a:picLocks noChangeAspect="1"/>
          </p:cNvPicPr>
          <p:nvPr/>
        </p:nvPicPr>
        <p:blipFill>
          <a:blip r:embed="rId5"/>
          <a:stretch>
            <a:fillRect/>
          </a:stretch>
        </p:blipFill>
        <p:spPr>
          <a:xfrm>
            <a:off x="0" y="6537600"/>
            <a:ext cx="12186000" cy="442800"/>
          </a:xfrm>
          <a:prstGeom prst="rect">
            <a:avLst/>
          </a:prstGeom>
        </p:spPr>
      </p:pic>
      <p:pic>
        <p:nvPicPr>
          <p:cNvPr id="7" name="Picture 6" descr="Wnt10a.png"/>
          <p:cNvPicPr>
            <a:picLocks noChangeAspect="1"/>
          </p:cNvPicPr>
          <p:nvPr/>
        </p:nvPicPr>
        <p:blipFill>
          <a:blip r:embed="rId6"/>
          <a:stretch>
            <a:fillRect/>
          </a:stretch>
        </p:blipFill>
        <p:spPr>
          <a:xfrm>
            <a:off x="2113200" y="1389600"/>
            <a:ext cx="7973999" cy="2664000"/>
          </a:xfrm>
          <a:prstGeom prst="rect">
            <a:avLst/>
          </a:prstGeom>
        </p:spPr>
      </p:pic>
      <p:sp>
        <p:nvSpPr>
          <p:cNvPr id="8" name="TextBox 7"/>
          <p:cNvSpPr txBox="1"/>
          <p:nvPr/>
        </p:nvSpPr>
        <p:spPr>
          <a:xfrm>
            <a:off x="601200" y="3780000"/>
            <a:ext cx="10980000" cy="648000"/>
          </a:xfrm>
          <a:prstGeom prst="rect">
            <a:avLst/>
          </a:prstGeom>
          <a:noFill/>
        </p:spPr>
        <p:txBody>
          <a:bodyPr wrap="none">
            <a:spAutoFit/>
          </a:bodyPr>
          <a:lstStyle/>
          <a:p>
            <a:endParaRPr/>
          </a:p>
          <a:p>
            <a:pPr algn="just">
              <a:defRPr sz="1800" i="1">
                <a:latin typeface="Times New Roman"/>
              </a:defRPr>
            </a:pPr>
            <a:r>
              <a:t>Phenotypes affected by the gene are marked in blue.Data quoted from MGI database(http://www.informatics.jax.org/).</a:t>
            </a:r>
          </a:p>
        </p:txBody>
      </p:sp>
      <p:sp>
        <p:nvSpPr>
          <p:cNvPr id="9" name="TextBox 8"/>
          <p:cNvSpPr txBox="1"/>
          <p:nvPr/>
        </p:nvSpPr>
        <p:spPr>
          <a:xfrm>
            <a:off x="601200" y="4276800"/>
            <a:ext cx="10980000" cy="648000"/>
          </a:xfrm>
          <a:prstGeom prst="rect">
            <a:avLst/>
          </a:prstGeom>
          <a:noFill/>
        </p:spPr>
        <p:txBody>
          <a:bodyPr wrap="square">
            <a:noAutofit/>
          </a:bodyPr>
          <a:lstStyle/>
          <a:p>
            <a:endParaRPr sz="1600" dirty="0"/>
          </a:p>
          <a:p>
            <a:pPr>
              <a:lnSpc>
                <a:spcPts val="3200"/>
              </a:lnSpc>
              <a:defRPr sz="1800">
                <a:latin typeface="Times New Roman"/>
              </a:defRPr>
            </a:pPr>
            <a:r>
              <a:rPr sz="1600" dirty="0"/>
              <a:t>According to the existing MGI </a:t>
            </a:r>
            <a:r>
              <a:rPr sz="1600" dirty="0" err="1"/>
              <a:t>data,mice</a:t>
            </a:r>
            <a:r>
              <a:rPr sz="1600" dirty="0"/>
              <a:t> homozygous for a knock-out allele exhibit </a:t>
            </a:r>
            <a:r>
              <a:rPr sz="1600" dirty="0" err="1"/>
              <a:t>taurodontism</a:t>
            </a:r>
            <a:r>
              <a:rPr sz="1600" dirty="0"/>
              <a:t>, supernumerary molars, small molars and </a:t>
            </a:r>
            <a:r>
              <a:rPr sz="1600" dirty="0" err="1"/>
              <a:t>misshapened</a:t>
            </a:r>
            <a:r>
              <a:rPr sz="1600" dirty="0"/>
              <a:t> crowns. Mice homozygous for a conditional allele activated in Krt14+ cells also exhibit decreased basal cell proliferation affecting the tongue, sweat glands and nails. </a:t>
            </a:r>
            <a:br>
              <a:rPr sz="1600" dirty="0"/>
            </a:br>
            <a:r>
              <a:rPr sz="1600" dirty="0"/>
              <a:t/>
            </a:r>
            <a:br>
              <a:rPr sz="1600" dirty="0"/>
            </a:br>
            <a:r>
              <a:rPr sz="1600" dirty="0"/>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e.png"/>
          <p:cNvPicPr>
            <a:picLocks noChangeAspect="1"/>
          </p:cNvPicPr>
          <p:nvPr/>
        </p:nvPicPr>
        <p:blipFill>
          <a:blip r:embed="rId2"/>
          <a:stretch>
            <a:fillRect/>
          </a:stretch>
        </p:blipFill>
        <p:spPr>
          <a:xfrm>
            <a:off x="0" y="0"/>
            <a:ext cx="12196800" cy="6840000"/>
          </a:xfrm>
          <a:prstGeom prst="rect">
            <a:avLst/>
          </a:prstGeom>
        </p:spPr>
      </p:pic>
      <p:sp>
        <p:nvSpPr>
          <p:cNvPr id="3" name="TextBox 2"/>
          <p:cNvSpPr txBox="1"/>
          <p:nvPr/>
        </p:nvSpPr>
        <p:spPr>
          <a:xfrm>
            <a:off x="0" y="1908000"/>
            <a:ext cx="12189600" cy="1461599"/>
          </a:xfrm>
          <a:prstGeom prst="rect">
            <a:avLst/>
          </a:prstGeom>
          <a:noFill/>
        </p:spPr>
        <p:txBody>
          <a:bodyPr wrap="none">
            <a:spAutoFit/>
          </a:bodyPr>
          <a:lstStyle/>
          <a:p>
            <a:endParaRPr/>
          </a:p>
          <a:p>
            <a:pPr algn="ctr">
              <a:defRPr sz="4800" b="1">
                <a:latin typeface="Times New Roman"/>
              </a:defRPr>
            </a:pPr>
            <a:endParaRPr/>
          </a:p>
        </p:txBody>
      </p:sp>
      <p:pic>
        <p:nvPicPr>
          <p:cNvPr id="4" name="Picture 3" descr="image.jpg"/>
          <p:cNvPicPr>
            <a:picLocks noChangeAspect="1"/>
          </p:cNvPicPr>
          <p:nvPr/>
        </p:nvPicPr>
        <p:blipFill>
          <a:blip r:embed="rId3"/>
          <a:stretch>
            <a:fillRect/>
          </a:stretch>
        </p:blipFill>
        <p:spPr>
          <a:xfrm>
            <a:off x="9720000" y="93600"/>
            <a:ext cx="2340000" cy="892800"/>
          </a:xfrm>
          <a:prstGeom prst="rect">
            <a:avLst/>
          </a:prstGeom>
        </p:spPr>
      </p:pic>
      <p:pic>
        <p:nvPicPr>
          <p:cNvPr id="5" name="Picture 4" descr="image.png"/>
          <p:cNvPicPr>
            <a:picLocks noChangeAspect="1"/>
          </p:cNvPicPr>
          <p:nvPr/>
        </p:nvPicPr>
        <p:blipFill>
          <a:blip r:embed="rId4"/>
          <a:stretch>
            <a:fillRect/>
          </a:stretch>
        </p:blipFill>
        <p:spPr>
          <a:xfrm>
            <a:off x="0" y="0"/>
            <a:ext cx="3495600" cy="2088000"/>
          </a:xfrm>
          <a:prstGeom prst="rect">
            <a:avLst/>
          </a:prstGeom>
        </p:spPr>
      </p:pic>
      <p:pic>
        <p:nvPicPr>
          <p:cNvPr id="6" name="Picture 5" descr="image.png"/>
          <p:cNvPicPr>
            <a:picLocks noChangeAspect="1"/>
          </p:cNvPicPr>
          <p:nvPr/>
        </p:nvPicPr>
        <p:blipFill>
          <a:blip r:embed="rId5"/>
          <a:stretch>
            <a:fillRect/>
          </a:stretch>
        </p:blipFill>
        <p:spPr>
          <a:xfrm>
            <a:off x="8874000" y="4680000"/>
            <a:ext cx="3311999" cy="2160000"/>
          </a:xfrm>
          <a:prstGeom prst="rect">
            <a:avLst/>
          </a:prstGeom>
        </p:spPr>
      </p:pic>
      <p:sp>
        <p:nvSpPr>
          <p:cNvPr id="7" name="TextBox 6"/>
          <p:cNvSpPr txBox="1"/>
          <p:nvPr/>
        </p:nvSpPr>
        <p:spPr>
          <a:xfrm>
            <a:off x="2951999" y="1659600"/>
            <a:ext cx="7405200" cy="900000"/>
          </a:xfrm>
          <a:prstGeom prst="rect">
            <a:avLst/>
          </a:prstGeom>
          <a:noFill/>
        </p:spPr>
        <p:txBody>
          <a:bodyPr wrap="none">
            <a:spAutoFit/>
          </a:bodyPr>
          <a:lstStyle/>
          <a:p>
            <a:endParaRPr/>
          </a:p>
          <a:p>
            <a:pPr algn="just">
              <a:lnSpc>
                <a:spcPts val="3200"/>
              </a:lnSpc>
              <a:defRPr sz="2600" b="0">
                <a:solidFill>
                  <a:srgbClr val="018177"/>
                </a:solidFill>
                <a:latin typeface="Times New Roman"/>
              </a:defRPr>
            </a:pPr>
            <a:r>
              <a:t>If you have any questions, you are welcome to inquire. </a:t>
            </a:r>
            <a:br/>
            <a:r>
              <a:t>Tel: 400-9660890</a:t>
            </a:r>
          </a:p>
        </p:txBody>
      </p:sp>
      <p:pic>
        <p:nvPicPr>
          <p:cNvPr id="8" name="Picture 7" descr="tr.jpg"/>
          <p:cNvPicPr>
            <a:picLocks noChangeAspect="1"/>
          </p:cNvPicPr>
          <p:nvPr/>
        </p:nvPicPr>
        <p:blipFill>
          <a:blip r:embed="rId6"/>
          <a:stretch>
            <a:fillRect/>
          </a:stretch>
        </p:blipFill>
        <p:spPr>
          <a:xfrm>
            <a:off x="2973600" y="2880000"/>
            <a:ext cx="3330000" cy="810000"/>
          </a:xfrm>
          <a:prstGeom prst="rect">
            <a:avLst/>
          </a:prstGeom>
        </p:spPr>
      </p:pic>
      <p:pic>
        <p:nvPicPr>
          <p:cNvPr id="9" name="Picture 8" descr="code1.png"/>
          <p:cNvPicPr>
            <a:picLocks noChangeAspect="1"/>
          </p:cNvPicPr>
          <p:nvPr/>
        </p:nvPicPr>
        <p:blipFill>
          <a:blip r:embed="rId7"/>
          <a:stretch>
            <a:fillRect/>
          </a:stretch>
        </p:blipFill>
        <p:spPr>
          <a:xfrm>
            <a:off x="2973600" y="3851999"/>
            <a:ext cx="2376000" cy="2376000"/>
          </a:xfrm>
          <a:prstGeom prst="rect">
            <a:avLst/>
          </a:prstGeom>
        </p:spPr>
      </p:pic>
      <p:pic>
        <p:nvPicPr>
          <p:cNvPr id="10" name="Picture 9" descr="code2.png"/>
          <p:cNvPicPr>
            <a:picLocks noChangeAspect="1"/>
          </p:cNvPicPr>
          <p:nvPr/>
        </p:nvPicPr>
        <p:blipFill>
          <a:blip r:embed="rId8"/>
          <a:stretch>
            <a:fillRect/>
          </a:stretch>
        </p:blipFill>
        <p:spPr>
          <a:xfrm>
            <a:off x="5569200" y="3851999"/>
            <a:ext cx="2376000" cy="23760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e.png"/>
          <p:cNvPicPr>
            <a:picLocks noChangeAspect="1"/>
          </p:cNvPicPr>
          <p:nvPr/>
        </p:nvPicPr>
        <p:blipFill>
          <a:blip r:embed="rId2"/>
          <a:stretch>
            <a:fillRect/>
          </a:stretch>
        </p:blipFill>
        <p:spPr>
          <a:xfrm>
            <a:off x="0" y="0"/>
            <a:ext cx="12196800" cy="6840000"/>
          </a:xfrm>
          <a:prstGeom prst="rect">
            <a:avLst/>
          </a:prstGeom>
        </p:spPr>
      </p:pic>
      <p:sp>
        <p:nvSpPr>
          <p:cNvPr id="3" name="TextBox 2"/>
          <p:cNvSpPr txBox="1"/>
          <p:nvPr/>
        </p:nvSpPr>
        <p:spPr>
          <a:xfrm>
            <a:off x="61200" y="-90000"/>
            <a:ext cx="10850400" cy="1029600"/>
          </a:xfrm>
          <a:prstGeom prst="rect">
            <a:avLst/>
          </a:prstGeom>
          <a:noFill/>
        </p:spPr>
        <p:txBody>
          <a:bodyPr wrap="none">
            <a:spAutoFit/>
          </a:bodyPr>
          <a:lstStyle/>
          <a:p>
            <a:endParaRPr/>
          </a:p>
          <a:p>
            <a:pPr>
              <a:defRPr sz="4400" b="1">
                <a:solidFill>
                  <a:srgbClr val="018177"/>
                </a:solidFill>
                <a:latin typeface="Times New Roman"/>
              </a:defRPr>
            </a:pPr>
            <a:r>
              <a:t>Project Overview</a:t>
            </a:r>
          </a:p>
        </p:txBody>
      </p:sp>
      <p:pic>
        <p:nvPicPr>
          <p:cNvPr id="4" name="Picture 3" descr="image.jpg"/>
          <p:cNvPicPr>
            <a:picLocks noChangeAspect="1"/>
          </p:cNvPicPr>
          <p:nvPr/>
        </p:nvPicPr>
        <p:blipFill>
          <a:blip r:embed="rId3"/>
          <a:stretch>
            <a:fillRect/>
          </a:stretch>
        </p:blipFill>
        <p:spPr>
          <a:xfrm>
            <a:off x="9720000" y="93600"/>
            <a:ext cx="2340000" cy="892800"/>
          </a:xfrm>
          <a:prstGeom prst="rect">
            <a:avLst/>
          </a:prstGeom>
        </p:spPr>
      </p:pic>
      <p:pic>
        <p:nvPicPr>
          <p:cNvPr id="5" name="Picture 4" descr="line.png"/>
          <p:cNvPicPr>
            <a:picLocks noChangeAspect="1"/>
          </p:cNvPicPr>
          <p:nvPr/>
        </p:nvPicPr>
        <p:blipFill>
          <a:blip r:embed="rId4"/>
          <a:stretch>
            <a:fillRect/>
          </a:stretch>
        </p:blipFill>
        <p:spPr>
          <a:xfrm>
            <a:off x="0" y="1080000"/>
            <a:ext cx="12160800" cy="36000"/>
          </a:xfrm>
          <a:prstGeom prst="rect">
            <a:avLst/>
          </a:prstGeom>
        </p:spPr>
      </p:pic>
      <p:pic>
        <p:nvPicPr>
          <p:cNvPr id="6" name="Picture 5" descr="btm.jpg"/>
          <p:cNvPicPr>
            <a:picLocks noChangeAspect="1"/>
          </p:cNvPicPr>
          <p:nvPr/>
        </p:nvPicPr>
        <p:blipFill>
          <a:blip r:embed="rId5"/>
          <a:stretch>
            <a:fillRect/>
          </a:stretch>
        </p:blipFill>
        <p:spPr>
          <a:xfrm>
            <a:off x="0" y="6537600"/>
            <a:ext cx="12186000" cy="442800"/>
          </a:xfrm>
          <a:prstGeom prst="rect">
            <a:avLst/>
          </a:prstGeom>
        </p:spPr>
      </p:pic>
      <p:pic>
        <p:nvPicPr>
          <p:cNvPr id="7" name="Picture 6" descr="line2.png"/>
          <p:cNvPicPr>
            <a:picLocks noChangeAspect="1"/>
          </p:cNvPicPr>
          <p:nvPr/>
        </p:nvPicPr>
        <p:blipFill>
          <a:blip r:embed="rId6"/>
          <a:stretch>
            <a:fillRect/>
          </a:stretch>
        </p:blipFill>
        <p:spPr>
          <a:xfrm>
            <a:off x="2480400" y="2088000"/>
            <a:ext cx="7009200" cy="72000"/>
          </a:xfrm>
          <a:prstGeom prst="rect">
            <a:avLst/>
          </a:prstGeom>
        </p:spPr>
      </p:pic>
      <p:pic>
        <p:nvPicPr>
          <p:cNvPr id="8" name="Picture 7" descr="line2.png"/>
          <p:cNvPicPr>
            <a:picLocks noChangeAspect="1"/>
          </p:cNvPicPr>
          <p:nvPr/>
        </p:nvPicPr>
        <p:blipFill>
          <a:blip r:embed="rId6"/>
          <a:stretch>
            <a:fillRect/>
          </a:stretch>
        </p:blipFill>
        <p:spPr>
          <a:xfrm>
            <a:off x="2480400" y="3016799"/>
            <a:ext cx="7009200" cy="72000"/>
          </a:xfrm>
          <a:prstGeom prst="rect">
            <a:avLst/>
          </a:prstGeom>
        </p:spPr>
      </p:pic>
      <p:pic>
        <p:nvPicPr>
          <p:cNvPr id="9" name="Picture 8" descr="line2.png"/>
          <p:cNvPicPr>
            <a:picLocks noChangeAspect="1"/>
          </p:cNvPicPr>
          <p:nvPr/>
        </p:nvPicPr>
        <p:blipFill>
          <a:blip r:embed="rId6"/>
          <a:stretch>
            <a:fillRect/>
          </a:stretch>
        </p:blipFill>
        <p:spPr>
          <a:xfrm>
            <a:off x="2480400" y="3945600"/>
            <a:ext cx="7009200" cy="72000"/>
          </a:xfrm>
          <a:prstGeom prst="rect">
            <a:avLst/>
          </a:prstGeom>
        </p:spPr>
      </p:pic>
      <p:pic>
        <p:nvPicPr>
          <p:cNvPr id="10" name="Picture 9" descr="line2.png"/>
          <p:cNvPicPr>
            <a:picLocks noChangeAspect="1"/>
          </p:cNvPicPr>
          <p:nvPr/>
        </p:nvPicPr>
        <p:blipFill>
          <a:blip r:embed="rId6"/>
          <a:stretch>
            <a:fillRect/>
          </a:stretch>
        </p:blipFill>
        <p:spPr>
          <a:xfrm>
            <a:off x="2480400" y="4874400"/>
            <a:ext cx="7009200" cy="72000"/>
          </a:xfrm>
          <a:prstGeom prst="rect">
            <a:avLst/>
          </a:prstGeom>
        </p:spPr>
      </p:pic>
      <p:sp>
        <p:nvSpPr>
          <p:cNvPr id="11" name="TextBox 10"/>
          <p:cNvSpPr txBox="1"/>
          <p:nvPr/>
        </p:nvSpPr>
        <p:spPr>
          <a:xfrm>
            <a:off x="2520000" y="2160000"/>
            <a:ext cx="6753600" cy="576000"/>
          </a:xfrm>
          <a:prstGeom prst="rect">
            <a:avLst/>
          </a:prstGeom>
          <a:noFill/>
        </p:spPr>
        <p:txBody>
          <a:bodyPr wrap="none">
            <a:spAutoFit/>
          </a:bodyPr>
          <a:lstStyle/>
          <a:p>
            <a:endParaRPr/>
          </a:p>
          <a:p>
            <a:pPr>
              <a:defRPr sz="2600" b="1">
                <a:latin typeface="Times New Roman"/>
              </a:defRPr>
            </a:pPr>
            <a:r>
              <a:t>Project Name                      </a:t>
            </a:r>
            <a:r>
              <a:rPr i="1"/>
              <a:t>Wnt10a</a:t>
            </a:r>
          </a:p>
        </p:txBody>
      </p:sp>
      <p:sp>
        <p:nvSpPr>
          <p:cNvPr id="12" name="TextBox 11"/>
          <p:cNvSpPr txBox="1"/>
          <p:nvPr/>
        </p:nvSpPr>
        <p:spPr>
          <a:xfrm>
            <a:off x="2520000" y="3088800"/>
            <a:ext cx="6753600" cy="576000"/>
          </a:xfrm>
          <a:prstGeom prst="rect">
            <a:avLst/>
          </a:prstGeom>
          <a:noFill/>
        </p:spPr>
        <p:txBody>
          <a:bodyPr wrap="none">
            <a:spAutoFit/>
          </a:bodyPr>
          <a:lstStyle/>
          <a:p>
            <a:endParaRPr/>
          </a:p>
          <a:p>
            <a:pPr>
              <a:defRPr sz="2600" b="1">
                <a:latin typeface="Times New Roman"/>
              </a:defRPr>
            </a:pPr>
            <a:r>
              <a:t>Project type                        Cas9-CKO</a:t>
            </a:r>
          </a:p>
        </p:txBody>
      </p:sp>
      <p:sp>
        <p:nvSpPr>
          <p:cNvPr id="13" name="TextBox 12"/>
          <p:cNvSpPr txBox="1"/>
          <p:nvPr/>
        </p:nvSpPr>
        <p:spPr>
          <a:xfrm>
            <a:off x="2520000" y="4017600"/>
            <a:ext cx="6753600" cy="576000"/>
          </a:xfrm>
          <a:prstGeom prst="rect">
            <a:avLst/>
          </a:prstGeom>
          <a:noFill/>
        </p:spPr>
        <p:txBody>
          <a:bodyPr wrap="none">
            <a:spAutoFit/>
          </a:bodyPr>
          <a:lstStyle/>
          <a:p>
            <a:endParaRPr/>
          </a:p>
          <a:p>
            <a:pPr>
              <a:defRPr sz="2600" b="1">
                <a:latin typeface="Times New Roman"/>
              </a:defRPr>
            </a:pPr>
            <a:r>
              <a:t>Strain background             C57BL/6JGpt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e.png"/>
          <p:cNvPicPr>
            <a:picLocks noChangeAspect="1"/>
          </p:cNvPicPr>
          <p:nvPr/>
        </p:nvPicPr>
        <p:blipFill>
          <a:blip r:embed="rId2"/>
          <a:stretch>
            <a:fillRect/>
          </a:stretch>
        </p:blipFill>
        <p:spPr>
          <a:xfrm>
            <a:off x="0" y="0"/>
            <a:ext cx="12196800" cy="6840000"/>
          </a:xfrm>
          <a:prstGeom prst="rect">
            <a:avLst/>
          </a:prstGeom>
        </p:spPr>
      </p:pic>
      <p:sp>
        <p:nvSpPr>
          <p:cNvPr id="3" name="TextBox 2"/>
          <p:cNvSpPr txBox="1"/>
          <p:nvPr/>
        </p:nvSpPr>
        <p:spPr>
          <a:xfrm>
            <a:off x="61200" y="-90000"/>
            <a:ext cx="10850400" cy="1029600"/>
          </a:xfrm>
          <a:prstGeom prst="rect">
            <a:avLst/>
          </a:prstGeom>
          <a:noFill/>
        </p:spPr>
        <p:txBody>
          <a:bodyPr wrap="none">
            <a:spAutoFit/>
          </a:bodyPr>
          <a:lstStyle/>
          <a:p>
            <a:endParaRPr/>
          </a:p>
          <a:p>
            <a:pPr>
              <a:defRPr sz="4400" b="1">
                <a:solidFill>
                  <a:srgbClr val="018177"/>
                </a:solidFill>
                <a:latin typeface="Times New Roman"/>
              </a:defRPr>
            </a:pPr>
            <a:r>
              <a:t>Conditional Knockout strategy</a:t>
            </a:r>
          </a:p>
        </p:txBody>
      </p:sp>
      <p:pic>
        <p:nvPicPr>
          <p:cNvPr id="4" name="Picture 3" descr="image.jpg"/>
          <p:cNvPicPr>
            <a:picLocks noChangeAspect="1"/>
          </p:cNvPicPr>
          <p:nvPr/>
        </p:nvPicPr>
        <p:blipFill>
          <a:blip r:embed="rId3"/>
          <a:stretch>
            <a:fillRect/>
          </a:stretch>
        </p:blipFill>
        <p:spPr>
          <a:xfrm>
            <a:off x="9720000" y="93600"/>
            <a:ext cx="2340000" cy="892800"/>
          </a:xfrm>
          <a:prstGeom prst="rect">
            <a:avLst/>
          </a:prstGeom>
        </p:spPr>
      </p:pic>
      <p:pic>
        <p:nvPicPr>
          <p:cNvPr id="5" name="Picture 4" descr="image.png"/>
          <p:cNvPicPr>
            <a:picLocks noChangeAspect="1"/>
          </p:cNvPicPr>
          <p:nvPr/>
        </p:nvPicPr>
        <p:blipFill>
          <a:blip r:embed="rId4"/>
          <a:stretch>
            <a:fillRect/>
          </a:stretch>
        </p:blipFill>
        <p:spPr>
          <a:xfrm>
            <a:off x="0" y="1080000"/>
            <a:ext cx="12160800" cy="36000"/>
          </a:xfrm>
          <a:prstGeom prst="rect">
            <a:avLst/>
          </a:prstGeom>
        </p:spPr>
      </p:pic>
      <p:pic>
        <p:nvPicPr>
          <p:cNvPr id="6" name="Picture 5" descr="image.jpg"/>
          <p:cNvPicPr>
            <a:picLocks noChangeAspect="1"/>
          </p:cNvPicPr>
          <p:nvPr/>
        </p:nvPicPr>
        <p:blipFill>
          <a:blip r:embed="rId5"/>
          <a:stretch>
            <a:fillRect/>
          </a:stretch>
        </p:blipFill>
        <p:spPr>
          <a:xfrm>
            <a:off x="0" y="6537600"/>
            <a:ext cx="12186000" cy="442800"/>
          </a:xfrm>
          <a:prstGeom prst="rect">
            <a:avLst/>
          </a:prstGeom>
        </p:spPr>
      </p:pic>
      <p:sp>
        <p:nvSpPr>
          <p:cNvPr id="7" name="TextBox 6"/>
          <p:cNvSpPr txBox="1"/>
          <p:nvPr/>
        </p:nvSpPr>
        <p:spPr>
          <a:xfrm>
            <a:off x="360000" y="1007999"/>
            <a:ext cx="11840400" cy="324000"/>
          </a:xfrm>
          <a:prstGeom prst="rect">
            <a:avLst/>
          </a:prstGeom>
          <a:noFill/>
        </p:spPr>
        <p:txBody>
          <a:bodyPr wrap="none">
            <a:spAutoFit/>
          </a:bodyPr>
          <a:lstStyle/>
          <a:p>
            <a:endParaRPr/>
          </a:p>
          <a:p>
            <a:pPr>
              <a:defRPr sz="1800">
                <a:latin typeface="Times New Roman"/>
              </a:defRPr>
            </a:pPr>
            <a:r>
              <a:t>This model will use CRISPR/Cas9 technology to edit the </a:t>
            </a:r>
            <a:r>
              <a:rPr i="1"/>
              <a:t>Wnt10a</a:t>
            </a:r>
            <a:r>
              <a:t> gene. The schematic diagram is as follows:</a:t>
            </a:r>
          </a:p>
        </p:txBody>
      </p:sp>
      <p:pic>
        <p:nvPicPr>
          <p:cNvPr id="8" name="Picture 7" descr="1.png"/>
          <p:cNvPicPr>
            <a:picLocks noChangeAspect="1"/>
          </p:cNvPicPr>
          <p:nvPr/>
        </p:nvPicPr>
        <p:blipFill>
          <a:blip r:embed="rId6"/>
          <a:stretch>
            <a:fillRect/>
          </a:stretch>
        </p:blipFill>
        <p:spPr>
          <a:xfrm>
            <a:off x="1800000" y="1728000"/>
            <a:ext cx="8640000" cy="720000"/>
          </a:xfrm>
          <a:prstGeom prst="rect">
            <a:avLst/>
          </a:prstGeom>
        </p:spPr>
      </p:pic>
      <p:sp>
        <p:nvSpPr>
          <p:cNvPr id="9" name="TextBox 8"/>
          <p:cNvSpPr txBox="1"/>
          <p:nvPr/>
        </p:nvSpPr>
        <p:spPr>
          <a:xfrm>
            <a:off x="6732000" y="2088000"/>
            <a:ext cx="864000" cy="108000"/>
          </a:xfrm>
          <a:prstGeom prst="rect">
            <a:avLst/>
          </a:prstGeom>
          <a:noFill/>
        </p:spPr>
        <p:txBody>
          <a:bodyPr wrap="none">
            <a:spAutoFit/>
          </a:bodyPr>
          <a:lstStyle/>
          <a:p>
            <a:endParaRPr/>
          </a:p>
          <a:p>
            <a:pPr>
              <a:defRPr sz="1200" b="1">
                <a:latin typeface="Times New Roman"/>
              </a:defRPr>
            </a:pPr>
            <a:r>
              <a:t>2</a:t>
            </a:r>
          </a:p>
        </p:txBody>
      </p:sp>
      <p:pic>
        <p:nvPicPr>
          <p:cNvPr id="10" name="Picture 9" descr="2.png"/>
          <p:cNvPicPr>
            <a:picLocks noChangeAspect="1"/>
          </p:cNvPicPr>
          <p:nvPr/>
        </p:nvPicPr>
        <p:blipFill>
          <a:blip r:embed="rId7"/>
          <a:stretch>
            <a:fillRect/>
          </a:stretch>
        </p:blipFill>
        <p:spPr>
          <a:xfrm>
            <a:off x="1800000" y="2736000"/>
            <a:ext cx="8640000" cy="720000"/>
          </a:xfrm>
          <a:prstGeom prst="rect">
            <a:avLst/>
          </a:prstGeom>
        </p:spPr>
      </p:pic>
      <p:sp>
        <p:nvSpPr>
          <p:cNvPr id="11" name="TextBox 10"/>
          <p:cNvSpPr txBox="1"/>
          <p:nvPr/>
        </p:nvSpPr>
        <p:spPr>
          <a:xfrm>
            <a:off x="6732000" y="3096000"/>
            <a:ext cx="864000" cy="108000"/>
          </a:xfrm>
          <a:prstGeom prst="rect">
            <a:avLst/>
          </a:prstGeom>
          <a:noFill/>
        </p:spPr>
        <p:txBody>
          <a:bodyPr wrap="none">
            <a:spAutoFit/>
          </a:bodyPr>
          <a:lstStyle/>
          <a:p>
            <a:endParaRPr/>
          </a:p>
          <a:p>
            <a:pPr>
              <a:defRPr sz="1200" b="1">
                <a:latin typeface="Times New Roman"/>
              </a:defRPr>
            </a:pPr>
            <a:r>
              <a:t>2</a:t>
            </a:r>
          </a:p>
        </p:txBody>
      </p:sp>
      <p:sp>
        <p:nvSpPr>
          <p:cNvPr id="12" name="TextBox 11"/>
          <p:cNvSpPr txBox="1"/>
          <p:nvPr/>
        </p:nvSpPr>
        <p:spPr>
          <a:xfrm>
            <a:off x="4500000" y="3096000"/>
            <a:ext cx="864000" cy="108000"/>
          </a:xfrm>
          <a:prstGeom prst="rect">
            <a:avLst/>
          </a:prstGeom>
          <a:noFill/>
        </p:spPr>
        <p:txBody>
          <a:bodyPr wrap="none">
            <a:spAutoFit/>
          </a:bodyPr>
          <a:lstStyle/>
          <a:p>
            <a:endParaRPr/>
          </a:p>
          <a:p>
            <a:pPr>
              <a:defRPr sz="1200" b="1">
                <a:latin typeface="Times New Roman"/>
              </a:defRPr>
            </a:pPr>
            <a:r>
              <a:t>1</a:t>
            </a:r>
          </a:p>
        </p:txBody>
      </p:sp>
      <p:sp>
        <p:nvSpPr>
          <p:cNvPr id="13" name="TextBox 12"/>
          <p:cNvSpPr txBox="1"/>
          <p:nvPr/>
        </p:nvSpPr>
        <p:spPr>
          <a:xfrm>
            <a:off x="8496000" y="3096000"/>
            <a:ext cx="864000" cy="108000"/>
          </a:xfrm>
          <a:prstGeom prst="rect">
            <a:avLst/>
          </a:prstGeom>
          <a:noFill/>
        </p:spPr>
        <p:txBody>
          <a:bodyPr wrap="none">
            <a:spAutoFit/>
          </a:bodyPr>
          <a:lstStyle/>
          <a:p>
            <a:endParaRPr/>
          </a:p>
          <a:p>
            <a:pPr>
              <a:defRPr sz="1200" b="1">
                <a:latin typeface="Times New Roman"/>
              </a:defRPr>
            </a:pPr>
            <a:r>
              <a:t>3</a:t>
            </a:r>
          </a:p>
        </p:txBody>
      </p:sp>
      <p:sp>
        <p:nvSpPr>
          <p:cNvPr id="14" name="TextBox 13"/>
          <p:cNvSpPr txBox="1"/>
          <p:nvPr/>
        </p:nvSpPr>
        <p:spPr>
          <a:xfrm>
            <a:off x="9396000" y="3096000"/>
            <a:ext cx="864000" cy="108000"/>
          </a:xfrm>
          <a:prstGeom prst="rect">
            <a:avLst/>
          </a:prstGeom>
          <a:noFill/>
        </p:spPr>
        <p:txBody>
          <a:bodyPr wrap="none">
            <a:spAutoFit/>
          </a:bodyPr>
          <a:lstStyle/>
          <a:p>
            <a:endParaRPr/>
          </a:p>
          <a:p>
            <a:pPr>
              <a:defRPr sz="1200" b="1">
                <a:latin typeface="Times New Roman"/>
              </a:defRPr>
            </a:pPr>
            <a:r>
              <a:t>4</a:t>
            </a:r>
          </a:p>
        </p:txBody>
      </p:sp>
      <p:pic>
        <p:nvPicPr>
          <p:cNvPr id="15" name="Picture 14" descr="3.png"/>
          <p:cNvPicPr>
            <a:picLocks noChangeAspect="1"/>
          </p:cNvPicPr>
          <p:nvPr/>
        </p:nvPicPr>
        <p:blipFill>
          <a:blip r:embed="rId8"/>
          <a:stretch>
            <a:fillRect/>
          </a:stretch>
        </p:blipFill>
        <p:spPr>
          <a:xfrm>
            <a:off x="1800000" y="3744000"/>
            <a:ext cx="8640000" cy="720000"/>
          </a:xfrm>
          <a:prstGeom prst="rect">
            <a:avLst/>
          </a:prstGeom>
        </p:spPr>
      </p:pic>
      <p:sp>
        <p:nvSpPr>
          <p:cNvPr id="16" name="TextBox 15"/>
          <p:cNvSpPr txBox="1"/>
          <p:nvPr/>
        </p:nvSpPr>
        <p:spPr>
          <a:xfrm>
            <a:off x="6732000" y="4103999"/>
            <a:ext cx="864000" cy="108000"/>
          </a:xfrm>
          <a:prstGeom prst="rect">
            <a:avLst/>
          </a:prstGeom>
          <a:noFill/>
        </p:spPr>
        <p:txBody>
          <a:bodyPr wrap="none">
            <a:spAutoFit/>
          </a:bodyPr>
          <a:lstStyle/>
          <a:p>
            <a:endParaRPr/>
          </a:p>
          <a:p>
            <a:pPr>
              <a:defRPr sz="1200" b="1">
                <a:latin typeface="Times New Roman"/>
              </a:defRPr>
            </a:pPr>
            <a:r>
              <a:t>2</a:t>
            </a:r>
          </a:p>
        </p:txBody>
      </p:sp>
      <p:sp>
        <p:nvSpPr>
          <p:cNvPr id="17" name="TextBox 16"/>
          <p:cNvSpPr txBox="1"/>
          <p:nvPr/>
        </p:nvSpPr>
        <p:spPr>
          <a:xfrm>
            <a:off x="4500000" y="4103999"/>
            <a:ext cx="864000" cy="108000"/>
          </a:xfrm>
          <a:prstGeom prst="rect">
            <a:avLst/>
          </a:prstGeom>
          <a:noFill/>
        </p:spPr>
        <p:txBody>
          <a:bodyPr wrap="none">
            <a:spAutoFit/>
          </a:bodyPr>
          <a:lstStyle/>
          <a:p>
            <a:endParaRPr/>
          </a:p>
          <a:p>
            <a:pPr>
              <a:defRPr sz="1200" b="1">
                <a:latin typeface="Times New Roman"/>
              </a:defRPr>
            </a:pPr>
            <a:r>
              <a:t>1</a:t>
            </a:r>
          </a:p>
        </p:txBody>
      </p:sp>
      <p:sp>
        <p:nvSpPr>
          <p:cNvPr id="18" name="TextBox 17"/>
          <p:cNvSpPr txBox="1"/>
          <p:nvPr/>
        </p:nvSpPr>
        <p:spPr>
          <a:xfrm>
            <a:off x="8496000" y="4103999"/>
            <a:ext cx="864000" cy="108000"/>
          </a:xfrm>
          <a:prstGeom prst="rect">
            <a:avLst/>
          </a:prstGeom>
          <a:noFill/>
        </p:spPr>
        <p:txBody>
          <a:bodyPr wrap="none">
            <a:spAutoFit/>
          </a:bodyPr>
          <a:lstStyle/>
          <a:p>
            <a:endParaRPr/>
          </a:p>
          <a:p>
            <a:pPr>
              <a:defRPr sz="1200" b="1">
                <a:latin typeface="Times New Roman"/>
              </a:defRPr>
            </a:pPr>
            <a:r>
              <a:t>3</a:t>
            </a:r>
          </a:p>
        </p:txBody>
      </p:sp>
      <p:sp>
        <p:nvSpPr>
          <p:cNvPr id="19" name="TextBox 18"/>
          <p:cNvSpPr txBox="1"/>
          <p:nvPr/>
        </p:nvSpPr>
        <p:spPr>
          <a:xfrm>
            <a:off x="9396000" y="4103999"/>
            <a:ext cx="864000" cy="108000"/>
          </a:xfrm>
          <a:prstGeom prst="rect">
            <a:avLst/>
          </a:prstGeom>
          <a:noFill/>
        </p:spPr>
        <p:txBody>
          <a:bodyPr wrap="none">
            <a:spAutoFit/>
          </a:bodyPr>
          <a:lstStyle/>
          <a:p>
            <a:endParaRPr/>
          </a:p>
          <a:p>
            <a:pPr>
              <a:defRPr sz="1200" b="1">
                <a:latin typeface="Times New Roman"/>
              </a:defRPr>
            </a:pPr>
            <a:r>
              <a:t>4</a:t>
            </a:r>
          </a:p>
        </p:txBody>
      </p:sp>
      <p:pic>
        <p:nvPicPr>
          <p:cNvPr id="20" name="Picture 19" descr="4.png"/>
          <p:cNvPicPr>
            <a:picLocks noChangeAspect="1"/>
          </p:cNvPicPr>
          <p:nvPr/>
        </p:nvPicPr>
        <p:blipFill>
          <a:blip r:embed="rId9"/>
          <a:stretch>
            <a:fillRect/>
          </a:stretch>
        </p:blipFill>
        <p:spPr>
          <a:xfrm>
            <a:off x="1800000" y="4752000"/>
            <a:ext cx="8640000" cy="720000"/>
          </a:xfrm>
          <a:prstGeom prst="rect">
            <a:avLst/>
          </a:prstGeom>
        </p:spPr>
      </p:pic>
      <p:sp>
        <p:nvSpPr>
          <p:cNvPr id="21" name="TextBox 20"/>
          <p:cNvSpPr txBox="1"/>
          <p:nvPr/>
        </p:nvSpPr>
        <p:spPr>
          <a:xfrm>
            <a:off x="4500000" y="5112000"/>
            <a:ext cx="864000" cy="108000"/>
          </a:xfrm>
          <a:prstGeom prst="rect">
            <a:avLst/>
          </a:prstGeom>
          <a:noFill/>
        </p:spPr>
        <p:txBody>
          <a:bodyPr wrap="none">
            <a:spAutoFit/>
          </a:bodyPr>
          <a:lstStyle/>
          <a:p>
            <a:endParaRPr/>
          </a:p>
          <a:p>
            <a:pPr>
              <a:defRPr sz="1200" b="1">
                <a:latin typeface="Times New Roman"/>
              </a:defRPr>
            </a:pPr>
            <a:r>
              <a:t>1</a:t>
            </a:r>
          </a:p>
        </p:txBody>
      </p:sp>
      <p:sp>
        <p:nvSpPr>
          <p:cNvPr id="22" name="TextBox 21"/>
          <p:cNvSpPr txBox="1"/>
          <p:nvPr/>
        </p:nvSpPr>
        <p:spPr>
          <a:xfrm>
            <a:off x="7632000" y="5112000"/>
            <a:ext cx="864000" cy="108000"/>
          </a:xfrm>
          <a:prstGeom prst="rect">
            <a:avLst/>
          </a:prstGeom>
          <a:noFill/>
        </p:spPr>
        <p:txBody>
          <a:bodyPr wrap="none">
            <a:spAutoFit/>
          </a:bodyPr>
          <a:lstStyle/>
          <a:p>
            <a:endParaRPr/>
          </a:p>
          <a:p>
            <a:pPr>
              <a:defRPr sz="1200" b="1">
                <a:latin typeface="Times New Roman"/>
              </a:defRPr>
            </a:pPr>
            <a:r>
              <a:t>3</a:t>
            </a:r>
          </a:p>
        </p:txBody>
      </p:sp>
      <p:sp>
        <p:nvSpPr>
          <p:cNvPr id="23" name="TextBox 22"/>
          <p:cNvSpPr txBox="1"/>
          <p:nvPr/>
        </p:nvSpPr>
        <p:spPr>
          <a:xfrm>
            <a:off x="8496000" y="5112000"/>
            <a:ext cx="864000" cy="108000"/>
          </a:xfrm>
          <a:prstGeom prst="rect">
            <a:avLst/>
          </a:prstGeom>
          <a:noFill/>
        </p:spPr>
        <p:txBody>
          <a:bodyPr wrap="none">
            <a:spAutoFit/>
          </a:bodyPr>
          <a:lstStyle/>
          <a:p>
            <a:endParaRPr/>
          </a:p>
          <a:p>
            <a:pPr>
              <a:defRPr sz="1200" b="1">
                <a:latin typeface="Times New Roman"/>
              </a:defRPr>
            </a:pPr>
            <a:r>
              <a:t>4</a:t>
            </a:r>
          </a:p>
        </p:txBody>
      </p:sp>
      <p:pic>
        <p:nvPicPr>
          <p:cNvPr id="24" name="Picture 23" descr="5.png"/>
          <p:cNvPicPr>
            <a:picLocks noChangeAspect="1"/>
          </p:cNvPicPr>
          <p:nvPr/>
        </p:nvPicPr>
        <p:blipFill>
          <a:blip r:embed="rId10"/>
          <a:stretch>
            <a:fillRect/>
          </a:stretch>
        </p:blipFill>
        <p:spPr>
          <a:xfrm>
            <a:off x="1800000" y="5760000"/>
            <a:ext cx="8640000" cy="7200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e.png"/>
          <p:cNvPicPr>
            <a:picLocks noChangeAspect="1"/>
          </p:cNvPicPr>
          <p:nvPr/>
        </p:nvPicPr>
        <p:blipFill>
          <a:blip r:embed="rId2"/>
          <a:stretch>
            <a:fillRect/>
          </a:stretch>
        </p:blipFill>
        <p:spPr>
          <a:xfrm>
            <a:off x="0" y="0"/>
            <a:ext cx="12196800" cy="6840000"/>
          </a:xfrm>
          <a:prstGeom prst="rect">
            <a:avLst/>
          </a:prstGeom>
        </p:spPr>
      </p:pic>
      <p:sp>
        <p:nvSpPr>
          <p:cNvPr id="3" name="TextBox 2"/>
          <p:cNvSpPr txBox="1"/>
          <p:nvPr/>
        </p:nvSpPr>
        <p:spPr>
          <a:xfrm>
            <a:off x="61200" y="-90000"/>
            <a:ext cx="10850400" cy="1029600"/>
          </a:xfrm>
          <a:prstGeom prst="rect">
            <a:avLst/>
          </a:prstGeom>
          <a:noFill/>
        </p:spPr>
        <p:txBody>
          <a:bodyPr wrap="none">
            <a:spAutoFit/>
          </a:bodyPr>
          <a:lstStyle/>
          <a:p>
            <a:endParaRPr/>
          </a:p>
          <a:p>
            <a:pPr>
              <a:defRPr sz="4400" b="1">
                <a:solidFill>
                  <a:srgbClr val="018177"/>
                </a:solidFill>
                <a:latin typeface="Times New Roman"/>
              </a:defRPr>
            </a:pPr>
            <a:r>
              <a:t>Technical routes</a:t>
            </a:r>
          </a:p>
        </p:txBody>
      </p:sp>
      <p:pic>
        <p:nvPicPr>
          <p:cNvPr id="4" name="Picture 3" descr="image.jpg"/>
          <p:cNvPicPr>
            <a:picLocks noChangeAspect="1"/>
          </p:cNvPicPr>
          <p:nvPr/>
        </p:nvPicPr>
        <p:blipFill>
          <a:blip r:embed="rId3"/>
          <a:stretch>
            <a:fillRect/>
          </a:stretch>
        </p:blipFill>
        <p:spPr>
          <a:xfrm>
            <a:off x="9720000" y="93600"/>
            <a:ext cx="2340000" cy="892800"/>
          </a:xfrm>
          <a:prstGeom prst="rect">
            <a:avLst/>
          </a:prstGeom>
        </p:spPr>
      </p:pic>
      <p:pic>
        <p:nvPicPr>
          <p:cNvPr id="5" name="Picture 4" descr="image.png"/>
          <p:cNvPicPr>
            <a:picLocks noChangeAspect="1"/>
          </p:cNvPicPr>
          <p:nvPr/>
        </p:nvPicPr>
        <p:blipFill>
          <a:blip r:embed="rId4"/>
          <a:stretch>
            <a:fillRect/>
          </a:stretch>
        </p:blipFill>
        <p:spPr>
          <a:xfrm>
            <a:off x="0" y="1080000"/>
            <a:ext cx="12160800" cy="36000"/>
          </a:xfrm>
          <a:prstGeom prst="rect">
            <a:avLst/>
          </a:prstGeom>
        </p:spPr>
      </p:pic>
      <p:pic>
        <p:nvPicPr>
          <p:cNvPr id="6" name="Picture 5" descr="image.jpg"/>
          <p:cNvPicPr>
            <a:picLocks noChangeAspect="1"/>
          </p:cNvPicPr>
          <p:nvPr/>
        </p:nvPicPr>
        <p:blipFill>
          <a:blip r:embed="rId5"/>
          <a:stretch>
            <a:fillRect/>
          </a:stretch>
        </p:blipFill>
        <p:spPr>
          <a:xfrm>
            <a:off x="0" y="6537600"/>
            <a:ext cx="12186000" cy="442800"/>
          </a:xfrm>
          <a:prstGeom prst="rect">
            <a:avLst/>
          </a:prstGeom>
        </p:spPr>
      </p:pic>
      <p:sp>
        <p:nvSpPr>
          <p:cNvPr id="7" name="TextBox 6"/>
          <p:cNvSpPr txBox="1"/>
          <p:nvPr/>
        </p:nvSpPr>
        <p:spPr>
          <a:xfrm>
            <a:off x="118800" y="1007999"/>
            <a:ext cx="11880000" cy="4176000"/>
          </a:xfrm>
          <a:prstGeom prst="rect">
            <a:avLst/>
          </a:prstGeom>
          <a:noFill/>
        </p:spPr>
        <p:txBody>
          <a:bodyPr wrap="square">
            <a:normAutofit fontScale="85000" lnSpcReduction="10000"/>
          </a:bodyPr>
          <a:lstStyle/>
          <a:p>
            <a:endParaRPr dirty="0"/>
          </a:p>
          <a:p>
            <a:pPr>
              <a:lnSpc>
                <a:spcPts val="3200"/>
              </a:lnSpc>
              <a:defRPr sz="1800">
                <a:latin typeface="Times New Roman"/>
              </a:defRPr>
            </a:pPr>
            <a:r>
              <a:rPr dirty="0"/>
              <a:t>➣ The </a:t>
            </a:r>
            <a:r>
              <a:rPr i="1" dirty="0"/>
              <a:t>Wnt10a</a:t>
            </a:r>
            <a:r>
              <a:rPr dirty="0"/>
              <a:t> gene has 2 transcripts. According to the structure of </a:t>
            </a:r>
            <a:r>
              <a:rPr i="1" dirty="0"/>
              <a:t>Wnt10a</a:t>
            </a:r>
            <a:r>
              <a:rPr dirty="0"/>
              <a:t> gene, exon2 of </a:t>
            </a:r>
            <a:r>
              <a:rPr i="1" dirty="0"/>
              <a:t>Wnt10a-201</a:t>
            </a:r>
            <a:r>
              <a:rPr dirty="0"/>
              <a:t>(ENSMUST00000006718.15) transcript is recommended as the knockout </a:t>
            </a:r>
            <a:r>
              <a:rPr dirty="0" err="1"/>
              <a:t>region.The</a:t>
            </a:r>
            <a:r>
              <a:rPr dirty="0"/>
              <a:t> region contains 263bp coding sequence. Knock out the region will result in disruption of protein function.
➣ In this project we use CRISPR/Cas9 technology to modify </a:t>
            </a:r>
            <a:r>
              <a:rPr i="1" dirty="0"/>
              <a:t>Wnt10a</a:t>
            </a:r>
            <a:r>
              <a:rPr dirty="0"/>
              <a:t> gene. The brief process is as follows: CRISPR/Cas9 system and Donor were microinjected into the fertilized eggs of C57BL/6JGpt </a:t>
            </a:r>
            <a:r>
              <a:rPr dirty="0" err="1"/>
              <a:t>mice.Fertilized</a:t>
            </a:r>
            <a:r>
              <a:rPr dirty="0"/>
              <a:t> eggs were transplanted to obtain positive F0 mice which were confirmed by PCR and sequencing. A stable F1 generation mouse model was obtained by mating positive F0 generation mice with C57BL/6JGpt mice.
➣ The </a:t>
            </a:r>
            <a:r>
              <a:rPr dirty="0" err="1"/>
              <a:t>flox</a:t>
            </a:r>
            <a:r>
              <a:rPr dirty="0"/>
              <a:t> mice was knocked out after mating with mice expressing </a:t>
            </a:r>
            <a:r>
              <a:rPr dirty="0" err="1"/>
              <a:t>Cre</a:t>
            </a:r>
            <a:r>
              <a:rPr dirty="0"/>
              <a:t> </a:t>
            </a:r>
            <a:r>
              <a:rPr dirty="0" err="1"/>
              <a:t>recombinase</a:t>
            </a:r>
            <a:r>
              <a:rPr dirty="0"/>
              <a:t>, resulting in the loss of function of the target gene in specific tissues and cell types.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e.png"/>
          <p:cNvPicPr>
            <a:picLocks noChangeAspect="1"/>
          </p:cNvPicPr>
          <p:nvPr/>
        </p:nvPicPr>
        <p:blipFill>
          <a:blip r:embed="rId2"/>
          <a:stretch>
            <a:fillRect/>
          </a:stretch>
        </p:blipFill>
        <p:spPr>
          <a:xfrm>
            <a:off x="0" y="0"/>
            <a:ext cx="12196800" cy="6840000"/>
          </a:xfrm>
          <a:prstGeom prst="rect">
            <a:avLst/>
          </a:prstGeom>
        </p:spPr>
      </p:pic>
      <p:sp>
        <p:nvSpPr>
          <p:cNvPr id="3" name="TextBox 2"/>
          <p:cNvSpPr txBox="1"/>
          <p:nvPr/>
        </p:nvSpPr>
        <p:spPr>
          <a:xfrm>
            <a:off x="61200" y="-90000"/>
            <a:ext cx="10850400" cy="1029600"/>
          </a:xfrm>
          <a:prstGeom prst="rect">
            <a:avLst/>
          </a:prstGeom>
          <a:noFill/>
        </p:spPr>
        <p:txBody>
          <a:bodyPr wrap="none">
            <a:spAutoFit/>
          </a:bodyPr>
          <a:lstStyle/>
          <a:p>
            <a:endParaRPr/>
          </a:p>
          <a:p>
            <a:pPr>
              <a:defRPr sz="4400" b="1">
                <a:solidFill>
                  <a:srgbClr val="FF0000"/>
                </a:solidFill>
                <a:latin typeface="Times New Roman"/>
              </a:defRPr>
            </a:pPr>
            <a:r>
              <a:t>Notice</a:t>
            </a:r>
          </a:p>
        </p:txBody>
      </p:sp>
      <p:pic>
        <p:nvPicPr>
          <p:cNvPr id="4" name="Picture 3" descr="image.jpg"/>
          <p:cNvPicPr>
            <a:picLocks noChangeAspect="1"/>
          </p:cNvPicPr>
          <p:nvPr/>
        </p:nvPicPr>
        <p:blipFill>
          <a:blip r:embed="rId3"/>
          <a:stretch>
            <a:fillRect/>
          </a:stretch>
        </p:blipFill>
        <p:spPr>
          <a:xfrm>
            <a:off x="9720000" y="93600"/>
            <a:ext cx="2340000" cy="892800"/>
          </a:xfrm>
          <a:prstGeom prst="rect">
            <a:avLst/>
          </a:prstGeom>
        </p:spPr>
      </p:pic>
      <p:pic>
        <p:nvPicPr>
          <p:cNvPr id="5" name="Picture 4" descr="image.png"/>
          <p:cNvPicPr>
            <a:picLocks noChangeAspect="1"/>
          </p:cNvPicPr>
          <p:nvPr/>
        </p:nvPicPr>
        <p:blipFill>
          <a:blip r:embed="rId4"/>
          <a:stretch>
            <a:fillRect/>
          </a:stretch>
        </p:blipFill>
        <p:spPr>
          <a:xfrm>
            <a:off x="0" y="1080000"/>
            <a:ext cx="12160800" cy="36000"/>
          </a:xfrm>
          <a:prstGeom prst="rect">
            <a:avLst/>
          </a:prstGeom>
        </p:spPr>
      </p:pic>
      <p:pic>
        <p:nvPicPr>
          <p:cNvPr id="6" name="Picture 5" descr="image.jpg"/>
          <p:cNvPicPr>
            <a:picLocks noChangeAspect="1"/>
          </p:cNvPicPr>
          <p:nvPr/>
        </p:nvPicPr>
        <p:blipFill>
          <a:blip r:embed="rId5"/>
          <a:stretch>
            <a:fillRect/>
          </a:stretch>
        </p:blipFill>
        <p:spPr>
          <a:xfrm>
            <a:off x="0" y="6537600"/>
            <a:ext cx="12186000" cy="442800"/>
          </a:xfrm>
          <a:prstGeom prst="rect">
            <a:avLst/>
          </a:prstGeom>
        </p:spPr>
      </p:pic>
      <p:sp>
        <p:nvSpPr>
          <p:cNvPr id="7" name="TextBox 6"/>
          <p:cNvSpPr txBox="1"/>
          <p:nvPr/>
        </p:nvSpPr>
        <p:spPr>
          <a:xfrm>
            <a:off x="334800" y="1440000"/>
            <a:ext cx="11520000" cy="4752000"/>
          </a:xfrm>
          <a:prstGeom prst="rect">
            <a:avLst/>
          </a:prstGeom>
          <a:noFill/>
        </p:spPr>
        <p:txBody>
          <a:bodyPr wrap="square">
            <a:normAutofit/>
          </a:bodyPr>
          <a:lstStyle/>
          <a:p>
            <a:endParaRPr/>
          </a:p>
          <a:p>
            <a:pPr>
              <a:lnSpc>
                <a:spcPts val="3200"/>
              </a:lnSpc>
              <a:defRPr sz="1800">
                <a:latin typeface="Times New Roman"/>
              </a:defRPr>
            </a:pPr>
            <a:r>
              <a:t>➣ According to the existing MGI data,mice homozygous for a knock-out allele exhibit taurodontism, supernumerary molars, small molars and misshapened crowns. Mice homozygous for a conditional allele activated in Krt14+ cells also exhibit decreased basal cell proliferation affecting the tongue, sweat glands and nails. </a:t>
            </a:r>
            <a:br/>
            <a:r>
              <a:t>➣ The </a:t>
            </a:r>
            <a:r>
              <a:rPr i="1"/>
              <a:t>Wnt10a</a:t>
            </a:r>
            <a:r>
              <a:t> gene is located on the Chr1. If the knockout mice are crossed with other mice strains to obtain double gene positive homozygous mouse offspring, please avoid the two genes on the same chromosome.
➣ This strategy is designed based on genetic information in existing databases.Due to the complexity of biological processes,all risk of loxp insertion on gene transcription, RNA splicing and protein translation cannot be predicted at existing technological level.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e.png"/>
          <p:cNvPicPr>
            <a:picLocks noChangeAspect="1"/>
          </p:cNvPicPr>
          <p:nvPr/>
        </p:nvPicPr>
        <p:blipFill>
          <a:blip r:embed="rId2"/>
          <a:stretch>
            <a:fillRect/>
          </a:stretch>
        </p:blipFill>
        <p:spPr>
          <a:xfrm>
            <a:off x="0" y="0"/>
            <a:ext cx="12196800" cy="6840000"/>
          </a:xfrm>
          <a:prstGeom prst="rect">
            <a:avLst/>
          </a:prstGeom>
        </p:spPr>
      </p:pic>
      <p:sp>
        <p:nvSpPr>
          <p:cNvPr id="3" name="TextBox 2"/>
          <p:cNvSpPr txBox="1"/>
          <p:nvPr/>
        </p:nvSpPr>
        <p:spPr>
          <a:xfrm>
            <a:off x="61200" y="-90000"/>
            <a:ext cx="10850400" cy="1029600"/>
          </a:xfrm>
          <a:prstGeom prst="rect">
            <a:avLst/>
          </a:prstGeom>
          <a:noFill/>
        </p:spPr>
        <p:txBody>
          <a:bodyPr wrap="none">
            <a:spAutoFit/>
          </a:bodyPr>
          <a:lstStyle/>
          <a:p>
            <a:endParaRPr/>
          </a:p>
          <a:p>
            <a:pPr>
              <a:defRPr sz="4400" b="1">
                <a:solidFill>
                  <a:srgbClr val="018177"/>
                </a:solidFill>
                <a:latin typeface="Times New Roman"/>
              </a:defRPr>
            </a:pPr>
            <a:r>
              <a:t>Gene information （NCBI）</a:t>
            </a:r>
          </a:p>
        </p:txBody>
      </p:sp>
      <p:pic>
        <p:nvPicPr>
          <p:cNvPr id="4" name="Picture 3" descr="image.jpg"/>
          <p:cNvPicPr>
            <a:picLocks noChangeAspect="1"/>
          </p:cNvPicPr>
          <p:nvPr/>
        </p:nvPicPr>
        <p:blipFill>
          <a:blip r:embed="rId3"/>
          <a:stretch>
            <a:fillRect/>
          </a:stretch>
        </p:blipFill>
        <p:spPr>
          <a:xfrm>
            <a:off x="9720000" y="93600"/>
            <a:ext cx="2340000" cy="892800"/>
          </a:xfrm>
          <a:prstGeom prst="rect">
            <a:avLst/>
          </a:prstGeom>
        </p:spPr>
      </p:pic>
      <p:pic>
        <p:nvPicPr>
          <p:cNvPr id="5" name="Picture 4" descr="image.png"/>
          <p:cNvPicPr>
            <a:picLocks noChangeAspect="1"/>
          </p:cNvPicPr>
          <p:nvPr/>
        </p:nvPicPr>
        <p:blipFill>
          <a:blip r:embed="rId4"/>
          <a:stretch>
            <a:fillRect/>
          </a:stretch>
        </p:blipFill>
        <p:spPr>
          <a:xfrm>
            <a:off x="0" y="1080000"/>
            <a:ext cx="12160800" cy="36000"/>
          </a:xfrm>
          <a:prstGeom prst="rect">
            <a:avLst/>
          </a:prstGeom>
        </p:spPr>
      </p:pic>
      <p:pic>
        <p:nvPicPr>
          <p:cNvPr id="6" name="Picture 5" descr="image.jpg"/>
          <p:cNvPicPr>
            <a:picLocks noChangeAspect="1"/>
          </p:cNvPicPr>
          <p:nvPr/>
        </p:nvPicPr>
        <p:blipFill>
          <a:blip r:embed="rId5"/>
          <a:stretch>
            <a:fillRect/>
          </a:stretch>
        </p:blipFill>
        <p:spPr>
          <a:xfrm>
            <a:off x="0" y="6537600"/>
            <a:ext cx="12186000" cy="442800"/>
          </a:xfrm>
          <a:prstGeom prst="rect">
            <a:avLst/>
          </a:prstGeom>
        </p:spPr>
      </p:pic>
      <p:pic>
        <p:nvPicPr>
          <p:cNvPr id="7" name="Picture 6" descr="Wnt10a_summary.png"/>
          <p:cNvPicPr>
            <a:picLocks noChangeAspect="1"/>
          </p:cNvPicPr>
          <p:nvPr/>
        </p:nvPicPr>
        <p:blipFill>
          <a:blip r:embed="rId6"/>
          <a:stretch>
            <a:fillRect/>
          </a:stretch>
        </p:blipFill>
        <p:spPr>
          <a:xfrm>
            <a:off x="651600" y="1936800"/>
            <a:ext cx="10861200" cy="37728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e.png"/>
          <p:cNvPicPr>
            <a:picLocks noChangeAspect="1"/>
          </p:cNvPicPr>
          <p:nvPr/>
        </p:nvPicPr>
        <p:blipFill>
          <a:blip r:embed="rId2"/>
          <a:stretch>
            <a:fillRect/>
          </a:stretch>
        </p:blipFill>
        <p:spPr>
          <a:xfrm>
            <a:off x="0" y="0"/>
            <a:ext cx="12196800" cy="6840000"/>
          </a:xfrm>
          <a:prstGeom prst="rect">
            <a:avLst/>
          </a:prstGeom>
        </p:spPr>
      </p:pic>
      <p:sp>
        <p:nvSpPr>
          <p:cNvPr id="3" name="TextBox 2"/>
          <p:cNvSpPr txBox="1"/>
          <p:nvPr/>
        </p:nvSpPr>
        <p:spPr>
          <a:xfrm>
            <a:off x="61200" y="-90000"/>
            <a:ext cx="10850400" cy="1029600"/>
          </a:xfrm>
          <a:prstGeom prst="rect">
            <a:avLst/>
          </a:prstGeom>
          <a:noFill/>
        </p:spPr>
        <p:txBody>
          <a:bodyPr wrap="none">
            <a:spAutoFit/>
          </a:bodyPr>
          <a:lstStyle/>
          <a:p>
            <a:endParaRPr/>
          </a:p>
          <a:p>
            <a:pPr>
              <a:defRPr sz="4400" b="1">
                <a:solidFill>
                  <a:srgbClr val="018177"/>
                </a:solidFill>
                <a:latin typeface="Times New Roman"/>
              </a:defRPr>
            </a:pPr>
            <a:r>
              <a:t>Transcript information（Ensembl）</a:t>
            </a:r>
          </a:p>
        </p:txBody>
      </p:sp>
      <p:pic>
        <p:nvPicPr>
          <p:cNvPr id="4" name="Picture 3" descr="image.jpg"/>
          <p:cNvPicPr>
            <a:picLocks noChangeAspect="1"/>
          </p:cNvPicPr>
          <p:nvPr/>
        </p:nvPicPr>
        <p:blipFill>
          <a:blip r:embed="rId3"/>
          <a:stretch>
            <a:fillRect/>
          </a:stretch>
        </p:blipFill>
        <p:spPr>
          <a:xfrm>
            <a:off x="9720000" y="93600"/>
            <a:ext cx="2340000" cy="892800"/>
          </a:xfrm>
          <a:prstGeom prst="rect">
            <a:avLst/>
          </a:prstGeom>
        </p:spPr>
      </p:pic>
      <p:pic>
        <p:nvPicPr>
          <p:cNvPr id="5" name="Picture 4" descr="image.png"/>
          <p:cNvPicPr>
            <a:picLocks noChangeAspect="1"/>
          </p:cNvPicPr>
          <p:nvPr/>
        </p:nvPicPr>
        <p:blipFill>
          <a:blip r:embed="rId4"/>
          <a:stretch>
            <a:fillRect/>
          </a:stretch>
        </p:blipFill>
        <p:spPr>
          <a:xfrm>
            <a:off x="0" y="1080000"/>
            <a:ext cx="12160800" cy="36000"/>
          </a:xfrm>
          <a:prstGeom prst="rect">
            <a:avLst/>
          </a:prstGeom>
        </p:spPr>
      </p:pic>
      <p:pic>
        <p:nvPicPr>
          <p:cNvPr id="6" name="Picture 5" descr="image.jpg"/>
          <p:cNvPicPr>
            <a:picLocks noChangeAspect="1"/>
          </p:cNvPicPr>
          <p:nvPr/>
        </p:nvPicPr>
        <p:blipFill>
          <a:blip r:embed="rId5"/>
          <a:stretch>
            <a:fillRect/>
          </a:stretch>
        </p:blipFill>
        <p:spPr>
          <a:xfrm>
            <a:off x="0" y="6537600"/>
            <a:ext cx="12186000" cy="442800"/>
          </a:xfrm>
          <a:prstGeom prst="rect">
            <a:avLst/>
          </a:prstGeom>
        </p:spPr>
      </p:pic>
      <p:sp>
        <p:nvSpPr>
          <p:cNvPr id="7" name="TextBox 6"/>
          <p:cNvSpPr txBox="1"/>
          <p:nvPr/>
        </p:nvSpPr>
        <p:spPr>
          <a:xfrm>
            <a:off x="183600" y="1083600"/>
            <a:ext cx="4860000" cy="439200"/>
          </a:xfrm>
          <a:prstGeom prst="rect">
            <a:avLst/>
          </a:prstGeom>
          <a:noFill/>
        </p:spPr>
        <p:txBody>
          <a:bodyPr wrap="none">
            <a:spAutoFit/>
          </a:bodyPr>
          <a:lstStyle/>
          <a:p>
            <a:endParaRPr/>
          </a:p>
          <a:p>
            <a:pPr>
              <a:defRPr sz="1800">
                <a:latin typeface="Times New Roman"/>
              </a:defRPr>
            </a:pPr>
            <a:r>
              <a:t>The gene has 2 transcripts,all transcripts are shown below: </a:t>
            </a:r>
          </a:p>
        </p:txBody>
      </p:sp>
      <p:pic>
        <p:nvPicPr>
          <p:cNvPr id="8" name="Picture 7" descr="Wnt10a.png"/>
          <p:cNvPicPr>
            <a:picLocks noChangeAspect="1"/>
          </p:cNvPicPr>
          <p:nvPr/>
        </p:nvPicPr>
        <p:blipFill>
          <a:blip r:embed="rId6"/>
          <a:stretch>
            <a:fillRect/>
          </a:stretch>
        </p:blipFill>
        <p:spPr>
          <a:xfrm>
            <a:off x="251999" y="1800000"/>
            <a:ext cx="11689200" cy="507600"/>
          </a:xfrm>
          <a:prstGeom prst="rect">
            <a:avLst/>
          </a:prstGeom>
        </p:spPr>
      </p:pic>
      <p:sp>
        <p:nvSpPr>
          <p:cNvPr id="9" name="TextBox 8"/>
          <p:cNvSpPr txBox="1"/>
          <p:nvPr/>
        </p:nvSpPr>
        <p:spPr>
          <a:xfrm>
            <a:off x="183600" y="4680000"/>
            <a:ext cx="11664000" cy="439200"/>
          </a:xfrm>
          <a:prstGeom prst="rect">
            <a:avLst/>
          </a:prstGeom>
          <a:noFill/>
        </p:spPr>
        <p:txBody>
          <a:bodyPr wrap="none">
            <a:spAutoFit/>
          </a:bodyPr>
          <a:lstStyle/>
          <a:p>
            <a:endParaRPr/>
          </a:p>
          <a:p>
            <a:pPr>
              <a:defRPr sz="1800">
                <a:latin typeface="Times New Roman"/>
              </a:defRPr>
            </a:pPr>
            <a:r>
              <a:t>The strategy is based on the design of </a:t>
            </a:r>
            <a:r>
              <a:rPr i="1"/>
              <a:t>Wnt10a-201</a:t>
            </a:r>
            <a:r>
              <a:t> transcript,the transcription is shown below:</a:t>
            </a:r>
          </a:p>
        </p:txBody>
      </p:sp>
      <p:pic>
        <p:nvPicPr>
          <p:cNvPr id="10" name="Picture 9" descr="ENSMUST00000006718.15.png"/>
          <p:cNvPicPr>
            <a:picLocks noChangeAspect="1"/>
          </p:cNvPicPr>
          <p:nvPr/>
        </p:nvPicPr>
        <p:blipFill>
          <a:blip r:embed="rId7"/>
          <a:stretch>
            <a:fillRect/>
          </a:stretch>
        </p:blipFill>
        <p:spPr>
          <a:xfrm>
            <a:off x="183600" y="5400000"/>
            <a:ext cx="11664000" cy="10332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e.png"/>
          <p:cNvPicPr>
            <a:picLocks noChangeAspect="1"/>
          </p:cNvPicPr>
          <p:nvPr/>
        </p:nvPicPr>
        <p:blipFill>
          <a:blip r:embed="rId2"/>
          <a:stretch>
            <a:fillRect/>
          </a:stretch>
        </p:blipFill>
        <p:spPr>
          <a:xfrm>
            <a:off x="0" y="0"/>
            <a:ext cx="12196800" cy="6840000"/>
          </a:xfrm>
          <a:prstGeom prst="rect">
            <a:avLst/>
          </a:prstGeom>
        </p:spPr>
      </p:pic>
      <p:sp>
        <p:nvSpPr>
          <p:cNvPr id="3" name="TextBox 2"/>
          <p:cNvSpPr txBox="1"/>
          <p:nvPr/>
        </p:nvSpPr>
        <p:spPr>
          <a:xfrm>
            <a:off x="61200" y="-90000"/>
            <a:ext cx="10850400" cy="1029600"/>
          </a:xfrm>
          <a:prstGeom prst="rect">
            <a:avLst/>
          </a:prstGeom>
          <a:noFill/>
        </p:spPr>
        <p:txBody>
          <a:bodyPr wrap="none">
            <a:spAutoFit/>
          </a:bodyPr>
          <a:lstStyle/>
          <a:p>
            <a:endParaRPr/>
          </a:p>
          <a:p>
            <a:pPr>
              <a:defRPr sz="4400" b="1">
                <a:solidFill>
                  <a:srgbClr val="018177"/>
                </a:solidFill>
                <a:latin typeface="Times New Roman"/>
              </a:defRPr>
            </a:pPr>
            <a:r>
              <a:t>Genomic location distribution</a:t>
            </a:r>
          </a:p>
        </p:txBody>
      </p:sp>
      <p:pic>
        <p:nvPicPr>
          <p:cNvPr id="4" name="Picture 3" descr="image.jpg"/>
          <p:cNvPicPr>
            <a:picLocks noChangeAspect="1"/>
          </p:cNvPicPr>
          <p:nvPr/>
        </p:nvPicPr>
        <p:blipFill>
          <a:blip r:embed="rId3"/>
          <a:stretch>
            <a:fillRect/>
          </a:stretch>
        </p:blipFill>
        <p:spPr>
          <a:xfrm>
            <a:off x="9720000" y="93600"/>
            <a:ext cx="2340000" cy="892800"/>
          </a:xfrm>
          <a:prstGeom prst="rect">
            <a:avLst/>
          </a:prstGeom>
        </p:spPr>
      </p:pic>
      <p:pic>
        <p:nvPicPr>
          <p:cNvPr id="5" name="Picture 4" descr="image.png"/>
          <p:cNvPicPr>
            <a:picLocks noChangeAspect="1"/>
          </p:cNvPicPr>
          <p:nvPr/>
        </p:nvPicPr>
        <p:blipFill>
          <a:blip r:embed="rId4"/>
          <a:stretch>
            <a:fillRect/>
          </a:stretch>
        </p:blipFill>
        <p:spPr>
          <a:xfrm>
            <a:off x="0" y="1080000"/>
            <a:ext cx="12160800" cy="36000"/>
          </a:xfrm>
          <a:prstGeom prst="rect">
            <a:avLst/>
          </a:prstGeom>
        </p:spPr>
      </p:pic>
      <p:pic>
        <p:nvPicPr>
          <p:cNvPr id="6" name="Picture 5" descr="image.jpg"/>
          <p:cNvPicPr>
            <a:picLocks noChangeAspect="1"/>
          </p:cNvPicPr>
          <p:nvPr/>
        </p:nvPicPr>
        <p:blipFill>
          <a:blip r:embed="rId5"/>
          <a:stretch>
            <a:fillRect/>
          </a:stretch>
        </p:blipFill>
        <p:spPr>
          <a:xfrm>
            <a:off x="0" y="6537600"/>
            <a:ext cx="12186000" cy="442800"/>
          </a:xfrm>
          <a:prstGeom prst="rect">
            <a:avLst/>
          </a:prstGeom>
        </p:spPr>
      </p:pic>
      <p:pic>
        <p:nvPicPr>
          <p:cNvPr id="7" name="Picture 6" descr="22409.png"/>
          <p:cNvPicPr>
            <a:picLocks noChangeAspect="1"/>
          </p:cNvPicPr>
          <p:nvPr/>
        </p:nvPicPr>
        <p:blipFill>
          <a:blip r:embed="rId6"/>
          <a:stretch>
            <a:fillRect/>
          </a:stretch>
        </p:blipFill>
        <p:spPr>
          <a:xfrm>
            <a:off x="1627199" y="1155600"/>
            <a:ext cx="8910000" cy="53352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e.png"/>
          <p:cNvPicPr>
            <a:picLocks noChangeAspect="1"/>
          </p:cNvPicPr>
          <p:nvPr/>
        </p:nvPicPr>
        <p:blipFill>
          <a:blip r:embed="rId2"/>
          <a:stretch>
            <a:fillRect/>
          </a:stretch>
        </p:blipFill>
        <p:spPr>
          <a:xfrm>
            <a:off x="0" y="0"/>
            <a:ext cx="12196800" cy="6840000"/>
          </a:xfrm>
          <a:prstGeom prst="rect">
            <a:avLst/>
          </a:prstGeom>
        </p:spPr>
      </p:pic>
      <p:sp>
        <p:nvSpPr>
          <p:cNvPr id="3" name="TextBox 2"/>
          <p:cNvSpPr txBox="1"/>
          <p:nvPr/>
        </p:nvSpPr>
        <p:spPr>
          <a:xfrm>
            <a:off x="61200" y="-90000"/>
            <a:ext cx="10850400" cy="1029600"/>
          </a:xfrm>
          <a:prstGeom prst="rect">
            <a:avLst/>
          </a:prstGeom>
          <a:noFill/>
        </p:spPr>
        <p:txBody>
          <a:bodyPr wrap="none">
            <a:spAutoFit/>
          </a:bodyPr>
          <a:lstStyle/>
          <a:p>
            <a:endParaRPr/>
          </a:p>
          <a:p>
            <a:pPr>
              <a:defRPr sz="4400" b="1">
                <a:solidFill>
                  <a:srgbClr val="018177"/>
                </a:solidFill>
                <a:latin typeface="Times New Roman"/>
              </a:defRPr>
            </a:pPr>
            <a:r>
              <a:t>Protein domain</a:t>
            </a:r>
          </a:p>
        </p:txBody>
      </p:sp>
      <p:pic>
        <p:nvPicPr>
          <p:cNvPr id="4" name="Picture 3" descr="image.jpg"/>
          <p:cNvPicPr>
            <a:picLocks noChangeAspect="1"/>
          </p:cNvPicPr>
          <p:nvPr/>
        </p:nvPicPr>
        <p:blipFill>
          <a:blip r:embed="rId3"/>
          <a:stretch>
            <a:fillRect/>
          </a:stretch>
        </p:blipFill>
        <p:spPr>
          <a:xfrm>
            <a:off x="9720000" y="93600"/>
            <a:ext cx="2340000" cy="892800"/>
          </a:xfrm>
          <a:prstGeom prst="rect">
            <a:avLst/>
          </a:prstGeom>
        </p:spPr>
      </p:pic>
      <p:pic>
        <p:nvPicPr>
          <p:cNvPr id="5" name="Picture 4" descr="image.png"/>
          <p:cNvPicPr>
            <a:picLocks noChangeAspect="1"/>
          </p:cNvPicPr>
          <p:nvPr/>
        </p:nvPicPr>
        <p:blipFill>
          <a:blip r:embed="rId4"/>
          <a:stretch>
            <a:fillRect/>
          </a:stretch>
        </p:blipFill>
        <p:spPr>
          <a:xfrm>
            <a:off x="0" y="1080000"/>
            <a:ext cx="12160800" cy="36000"/>
          </a:xfrm>
          <a:prstGeom prst="rect">
            <a:avLst/>
          </a:prstGeom>
        </p:spPr>
      </p:pic>
      <p:pic>
        <p:nvPicPr>
          <p:cNvPr id="6" name="Picture 5" descr="image.jpg"/>
          <p:cNvPicPr>
            <a:picLocks noChangeAspect="1"/>
          </p:cNvPicPr>
          <p:nvPr/>
        </p:nvPicPr>
        <p:blipFill>
          <a:blip r:embed="rId5"/>
          <a:stretch>
            <a:fillRect/>
          </a:stretch>
        </p:blipFill>
        <p:spPr>
          <a:xfrm>
            <a:off x="0" y="6537600"/>
            <a:ext cx="12186000" cy="442800"/>
          </a:xfrm>
          <a:prstGeom prst="rect">
            <a:avLst/>
          </a:prstGeom>
        </p:spPr>
      </p:pic>
      <p:pic>
        <p:nvPicPr>
          <p:cNvPr id="7" name="Picture 6" descr="417aa.png"/>
          <p:cNvPicPr>
            <a:picLocks noChangeAspect="1"/>
          </p:cNvPicPr>
          <p:nvPr/>
        </p:nvPicPr>
        <p:blipFill>
          <a:blip r:embed="rId6"/>
          <a:stretch>
            <a:fillRect/>
          </a:stretch>
        </p:blipFill>
        <p:spPr>
          <a:xfrm>
            <a:off x="651600" y="1429200"/>
            <a:ext cx="10861200" cy="478440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TotalTime>
  <Words>270</Words>
  <Application>Microsoft Office PowerPoint</Application>
  <PresentationFormat>自定义</PresentationFormat>
  <Paragraphs>71</Paragraphs>
  <Slides>11</Slides>
  <Notes>0</Notes>
  <HiddenSlides>0</HiddenSlides>
  <MMClips>0</MMClips>
  <ScaleCrop>false</ScaleCrop>
  <HeadingPairs>
    <vt:vector size="4" baseType="variant">
      <vt:variant>
        <vt:lpstr>主题</vt:lpstr>
      </vt:variant>
      <vt:variant>
        <vt:i4>1</vt:i4>
      </vt:variant>
      <vt:variant>
        <vt:lpstr>幻灯片标题</vt:lpstr>
      </vt:variant>
      <vt:variant>
        <vt:i4>11</vt:i4>
      </vt:variant>
    </vt:vector>
  </HeadingPairs>
  <TitlesOfParts>
    <vt:vector size="12" baseType="lpstr">
      <vt:lpstr>Office Theme</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vector>
  </TitlesOfParts>
  <Manager/>
  <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subject/>
  <dc:creator/>
  <cp:keywords/>
  <dc:description>generated using python-pptx</dc:description>
  <cp:lastModifiedBy>huanhuan</cp:lastModifiedBy>
  <cp:revision>4</cp:revision>
  <dcterms:created xsi:type="dcterms:W3CDTF">2013-01-27T09:14:16Z</dcterms:created>
  <dcterms:modified xsi:type="dcterms:W3CDTF">2021-07-27T06:35:03Z</dcterms:modified>
  <cp:category/>
</cp:coreProperties>
</file>