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snapToGrid="0" snapToObjects="1">
      <p:cViewPr varScale="1">
        <p:scale>
          <a:sx n="69" d="100"/>
          <a:sy n="69" d="100"/>
        </p:scale>
        <p:origin x="-774"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pPr/>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pPr/>
              <a:t>7/27/2021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pPr/>
              <a:t>7/27/2021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pPr/>
              <a:t>7/27/2021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pPr/>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pPr/>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pPr/>
              <a:t>7/27/2021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pPr/>
              <a:t>‹#›</a:t>
            </a:fld>
            <a:endParaRPr lang="en-US"/>
          </a:p>
        </p:txBody>
      </p:sp>
    </p:spTree>
    <p:extLst>
      <p:ext uri="{BB962C8B-B14F-4D97-AF65-F5344CB8AC3E}">
        <p14:creationId xmlns:p14="http://schemas.microsoft.com/office/powerpoint/2010/main" xmlns=""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6.jpe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2.jpeg"/><Relationship Id="rId7"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jpe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6.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6.jpe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6.jpe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g.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0" y="1908000"/>
            <a:ext cx="12189600" cy="1461599"/>
          </a:xfrm>
          <a:prstGeom prst="rect">
            <a:avLst/>
          </a:prstGeom>
          <a:noFill/>
        </p:spPr>
        <p:txBody>
          <a:bodyPr wrap="none">
            <a:spAutoFit/>
          </a:bodyPr>
          <a:lstStyle/>
          <a:p>
            <a:endParaRPr/>
          </a:p>
          <a:p>
            <a:pPr algn="ctr">
              <a:defRPr sz="4800" b="1">
                <a:latin typeface="Times New Roman"/>
              </a:defRPr>
            </a:pPr>
            <a:r>
              <a:rPr i="1"/>
              <a:t>Wnt10a</a:t>
            </a:r>
            <a:r>
              <a:t> Cas9-KO Strategy</a:t>
            </a:r>
          </a:p>
        </p:txBody>
      </p:sp>
      <p:pic>
        <p:nvPicPr>
          <p:cNvPr id="4" name="Picture 3" descr="top_revised.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tl.png"/>
          <p:cNvPicPr>
            <a:picLocks noChangeAspect="1"/>
          </p:cNvPicPr>
          <p:nvPr/>
        </p:nvPicPr>
        <p:blipFill>
          <a:blip r:embed="rId4"/>
          <a:stretch>
            <a:fillRect/>
          </a:stretch>
        </p:blipFill>
        <p:spPr>
          <a:xfrm>
            <a:off x="0" y="0"/>
            <a:ext cx="3495600" cy="2088000"/>
          </a:xfrm>
          <a:prstGeom prst="rect">
            <a:avLst/>
          </a:prstGeom>
        </p:spPr>
      </p:pic>
      <p:pic>
        <p:nvPicPr>
          <p:cNvPr id="6" name="Picture 5" descr="br.png"/>
          <p:cNvPicPr>
            <a:picLocks noChangeAspect="1"/>
          </p:cNvPicPr>
          <p:nvPr/>
        </p:nvPicPr>
        <p:blipFill>
          <a:blip r:embed="rId5"/>
          <a:stretch>
            <a:fillRect/>
          </a:stretch>
        </p:blipFill>
        <p:spPr>
          <a:xfrm>
            <a:off x="8874000" y="4680000"/>
            <a:ext cx="3311999" cy="2160000"/>
          </a:xfrm>
          <a:prstGeom prst="rect">
            <a:avLst/>
          </a:prstGeom>
        </p:spPr>
      </p:pic>
      <p:sp>
        <p:nvSpPr>
          <p:cNvPr id="7" name="TextBox 6"/>
          <p:cNvSpPr txBox="1"/>
          <p:nvPr/>
        </p:nvSpPr>
        <p:spPr>
          <a:xfrm>
            <a:off x="4345200" y="3600000"/>
            <a:ext cx="3697200" cy="2188800"/>
          </a:xfrm>
          <a:prstGeom prst="rect">
            <a:avLst/>
          </a:prstGeom>
          <a:noFill/>
        </p:spPr>
        <p:txBody>
          <a:bodyPr wrap="none">
            <a:spAutoFit/>
          </a:bodyPr>
          <a:lstStyle/>
          <a:p>
            <a:endParaRPr dirty="0"/>
          </a:p>
          <a:p>
            <a:pPr>
              <a:defRPr sz="2000" b="1">
                <a:latin typeface="Times New Roman"/>
              </a:defRPr>
            </a:pPr>
            <a:r>
              <a:rPr dirty="0"/>
              <a:t>Designer: </a:t>
            </a:r>
            <a:br>
              <a:rPr dirty="0"/>
            </a:br>
            <a:r>
              <a:rPr dirty="0"/>
              <a:t/>
            </a:r>
            <a:br>
              <a:rPr dirty="0"/>
            </a:br>
            <a:r>
              <a:rPr dirty="0"/>
              <a:t>Reviewer: </a:t>
            </a:r>
            <a:br>
              <a:rPr dirty="0"/>
            </a:br>
            <a:r>
              <a:rPr dirty="0"/>
              <a:t/>
            </a:r>
            <a:br>
              <a:rPr dirty="0"/>
            </a:br>
            <a:r>
              <a:rPr dirty="0"/>
              <a:t>Design Date: </a:t>
            </a:r>
          </a:p>
        </p:txBody>
      </p:sp>
      <p:sp>
        <p:nvSpPr>
          <p:cNvPr id="8" name="TextBox 7"/>
          <p:cNvSpPr txBox="1"/>
          <p:nvPr/>
        </p:nvSpPr>
        <p:spPr>
          <a:xfrm>
            <a:off x="4345200" y="3600000"/>
            <a:ext cx="2954142" cy="1908215"/>
          </a:xfrm>
          <a:prstGeom prst="rect">
            <a:avLst/>
          </a:prstGeom>
          <a:noFill/>
        </p:spPr>
        <p:txBody>
          <a:bodyPr wrap="none">
            <a:spAutoFit/>
          </a:bodyPr>
          <a:lstStyle/>
          <a:p>
            <a:endParaRPr dirty="0"/>
          </a:p>
          <a:p>
            <a:pPr>
              <a:defRPr sz="2000" b="1">
                <a:latin typeface="Times New Roman"/>
              </a:defRPr>
            </a:pPr>
            <a:r>
              <a:rPr dirty="0"/>
              <a:t>Designer: </a:t>
            </a:r>
            <a:r>
              <a:rPr lang="en-US" dirty="0" err="1" smtClean="0"/>
              <a:t>Huan</a:t>
            </a:r>
            <a:r>
              <a:rPr lang="en-US" dirty="0" smtClean="0"/>
              <a:t> Wang</a:t>
            </a:r>
            <a:r>
              <a:rPr dirty="0" smtClean="0"/>
              <a:t/>
            </a:r>
            <a:br>
              <a:rPr dirty="0" smtClean="0"/>
            </a:br>
            <a:r>
              <a:rPr dirty="0"/>
              <a:t/>
            </a:r>
            <a:br>
              <a:rPr dirty="0"/>
            </a:br>
            <a:r>
              <a:rPr dirty="0"/>
              <a:t>Reviewer: </a:t>
            </a:r>
            <a:r>
              <a:rPr lang="en-US" dirty="0" err="1" smtClean="0"/>
              <a:t>Yumeng</a:t>
            </a:r>
            <a:r>
              <a:rPr lang="en-US" dirty="0" smtClean="0"/>
              <a:t> Wang</a:t>
            </a:r>
          </a:p>
          <a:p>
            <a:pPr>
              <a:defRPr sz="2000" b="1">
                <a:latin typeface="Times New Roman"/>
              </a:defRPr>
            </a:pPr>
            <a:r>
              <a:rPr dirty="0"/>
              <a:t/>
            </a:r>
            <a:br>
              <a:rPr dirty="0"/>
            </a:br>
            <a:r>
              <a:rPr dirty="0"/>
              <a:t>Design Date: </a:t>
            </a:r>
            <a:r>
              <a:rPr lang="en-US" dirty="0" smtClean="0"/>
              <a:t>2021-7</a:t>
            </a:r>
            <a:r>
              <a:rPr lang="en-US" altLang="zh-CN" dirty="0" smtClean="0"/>
              <a:t>-27</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endParaRPr/>
          </a:p>
          <a:p>
            <a:pPr>
              <a:defRPr sz="4000" b="1">
                <a:solidFill>
                  <a:srgbClr val="018177"/>
                </a:solidFill>
                <a:latin typeface="Times New Roman"/>
              </a:defRPr>
            </a:pPr>
            <a:r>
              <a:t>Mouse phenotype description(MGI )</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pic>
        <p:nvPicPr>
          <p:cNvPr id="7" name="Picture 6" descr="Wnt10a.png"/>
          <p:cNvPicPr>
            <a:picLocks noChangeAspect="1"/>
          </p:cNvPicPr>
          <p:nvPr/>
        </p:nvPicPr>
        <p:blipFill>
          <a:blip r:embed="rId6"/>
          <a:stretch>
            <a:fillRect/>
          </a:stretch>
        </p:blipFill>
        <p:spPr>
          <a:xfrm>
            <a:off x="2113200" y="1389600"/>
            <a:ext cx="7973999" cy="2664000"/>
          </a:xfrm>
          <a:prstGeom prst="rect">
            <a:avLst/>
          </a:prstGeom>
        </p:spPr>
      </p:pic>
      <p:sp>
        <p:nvSpPr>
          <p:cNvPr id="8" name="TextBox 7"/>
          <p:cNvSpPr txBox="1"/>
          <p:nvPr/>
        </p:nvSpPr>
        <p:spPr>
          <a:xfrm>
            <a:off x="601200" y="3780000"/>
            <a:ext cx="10980000" cy="648000"/>
          </a:xfrm>
          <a:prstGeom prst="rect">
            <a:avLst/>
          </a:prstGeom>
          <a:noFill/>
        </p:spPr>
        <p:txBody>
          <a:bodyPr wrap="none">
            <a:spAutoFit/>
          </a:bodyPr>
          <a:lstStyle/>
          <a:p>
            <a:endParaRPr/>
          </a:p>
          <a:p>
            <a:pPr algn="just">
              <a:defRPr sz="1800" i="1">
                <a:latin typeface="Times New Roman"/>
              </a:defRPr>
            </a:pPr>
            <a:r>
              <a:t>Phenotypes affected by the gene are marked in blue.Data quoted from MGI database(http://www.informatics.jax.org/).</a:t>
            </a:r>
          </a:p>
        </p:txBody>
      </p:sp>
      <p:sp>
        <p:nvSpPr>
          <p:cNvPr id="9" name="TextBox 8"/>
          <p:cNvSpPr txBox="1"/>
          <p:nvPr/>
        </p:nvSpPr>
        <p:spPr>
          <a:xfrm>
            <a:off x="601200" y="4276800"/>
            <a:ext cx="10980000" cy="648000"/>
          </a:xfrm>
          <a:prstGeom prst="rect">
            <a:avLst/>
          </a:prstGeom>
          <a:noFill/>
        </p:spPr>
        <p:txBody>
          <a:bodyPr wrap="square">
            <a:noAutofit/>
          </a:bodyPr>
          <a:lstStyle/>
          <a:p>
            <a:endParaRPr sz="1600" dirty="0"/>
          </a:p>
          <a:p>
            <a:pPr>
              <a:lnSpc>
                <a:spcPts val="3200"/>
              </a:lnSpc>
              <a:defRPr sz="1800">
                <a:latin typeface="Times New Roman"/>
              </a:defRPr>
            </a:pPr>
            <a:r>
              <a:rPr sz="1600" dirty="0"/>
              <a:t>According to the existing MGI </a:t>
            </a:r>
            <a:r>
              <a:rPr sz="1600" dirty="0" err="1"/>
              <a:t>data,mice</a:t>
            </a:r>
            <a:r>
              <a:rPr sz="1600" dirty="0"/>
              <a:t> homozygous for a knock-out allele exhibit </a:t>
            </a:r>
            <a:r>
              <a:rPr sz="1600" dirty="0" err="1"/>
              <a:t>taurodontism</a:t>
            </a:r>
            <a:r>
              <a:rPr sz="1600" dirty="0"/>
              <a:t>, supernumerary molars, small molars and </a:t>
            </a:r>
            <a:r>
              <a:rPr sz="1600" dirty="0" err="1"/>
              <a:t>misshapened</a:t>
            </a:r>
            <a:r>
              <a:rPr sz="1600" dirty="0"/>
              <a:t> crowns. Mice homozygous for a conditional allele activated in Krt14+ cells also exhibit decreased basal cell proliferation affecting the tongue, sweat glands and nails. </a:t>
            </a:r>
            <a:br>
              <a:rPr sz="1600" dirty="0"/>
            </a:br>
            <a:r>
              <a:rPr sz="1600" dirty="0"/>
              <a:t/>
            </a:r>
            <a:br>
              <a:rPr sz="1600" dirty="0"/>
            </a:br>
            <a:r>
              <a:rPr sz="1600"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0" y="1908000"/>
            <a:ext cx="12189600" cy="1461599"/>
          </a:xfrm>
          <a:prstGeom prst="rect">
            <a:avLst/>
          </a:prstGeom>
          <a:noFill/>
        </p:spPr>
        <p:txBody>
          <a:bodyPr wrap="none">
            <a:spAutoFit/>
          </a:bodyPr>
          <a:lstStyle/>
          <a:p>
            <a:endParaRPr/>
          </a:p>
          <a:p>
            <a:pPr algn="ctr">
              <a:defRPr sz="4800" b="1">
                <a:latin typeface="Times New Roman"/>
              </a:defRPr>
            </a:pPr>
            <a:endParaRP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0"/>
            <a:ext cx="3495600" cy="2088000"/>
          </a:xfrm>
          <a:prstGeom prst="rect">
            <a:avLst/>
          </a:prstGeom>
        </p:spPr>
      </p:pic>
      <p:pic>
        <p:nvPicPr>
          <p:cNvPr id="6" name="Picture 5" descr="image.png"/>
          <p:cNvPicPr>
            <a:picLocks noChangeAspect="1"/>
          </p:cNvPicPr>
          <p:nvPr/>
        </p:nvPicPr>
        <p:blipFill>
          <a:blip r:embed="rId5"/>
          <a:stretch>
            <a:fillRect/>
          </a:stretch>
        </p:blipFill>
        <p:spPr>
          <a:xfrm>
            <a:off x="8874000" y="4680000"/>
            <a:ext cx="3311999" cy="2160000"/>
          </a:xfrm>
          <a:prstGeom prst="rect">
            <a:avLst/>
          </a:prstGeom>
        </p:spPr>
      </p:pic>
      <p:sp>
        <p:nvSpPr>
          <p:cNvPr id="7" name="TextBox 6"/>
          <p:cNvSpPr txBox="1"/>
          <p:nvPr/>
        </p:nvSpPr>
        <p:spPr>
          <a:xfrm>
            <a:off x="2951999" y="1659600"/>
            <a:ext cx="7405200" cy="900000"/>
          </a:xfrm>
          <a:prstGeom prst="rect">
            <a:avLst/>
          </a:prstGeom>
          <a:noFill/>
        </p:spPr>
        <p:txBody>
          <a:bodyPr wrap="none">
            <a:spAutoFit/>
          </a:bodyPr>
          <a:lstStyle/>
          <a:p>
            <a:endParaRPr/>
          </a:p>
          <a:p>
            <a:pPr algn="just">
              <a:lnSpc>
                <a:spcPts val="3200"/>
              </a:lnSpc>
              <a:defRPr sz="2600" b="0">
                <a:solidFill>
                  <a:srgbClr val="018177"/>
                </a:solidFill>
                <a:latin typeface="Times New Roman"/>
              </a:defRPr>
            </a:pPr>
            <a:r>
              <a:t>If you have any questions, you are welcome to inquire. </a:t>
            </a:r>
            <a:br/>
            <a:r>
              <a:t>Tel: 400-9660890</a:t>
            </a:r>
          </a:p>
        </p:txBody>
      </p:sp>
      <p:pic>
        <p:nvPicPr>
          <p:cNvPr id="8" name="Picture 7" descr="tr.jpg"/>
          <p:cNvPicPr>
            <a:picLocks noChangeAspect="1"/>
          </p:cNvPicPr>
          <p:nvPr/>
        </p:nvPicPr>
        <p:blipFill>
          <a:blip r:embed="rId6"/>
          <a:stretch>
            <a:fillRect/>
          </a:stretch>
        </p:blipFill>
        <p:spPr>
          <a:xfrm>
            <a:off x="2973600" y="2880000"/>
            <a:ext cx="3330000" cy="810000"/>
          </a:xfrm>
          <a:prstGeom prst="rect">
            <a:avLst/>
          </a:prstGeom>
        </p:spPr>
      </p:pic>
      <p:pic>
        <p:nvPicPr>
          <p:cNvPr id="9" name="Picture 8" descr="code1.png"/>
          <p:cNvPicPr>
            <a:picLocks noChangeAspect="1"/>
          </p:cNvPicPr>
          <p:nvPr/>
        </p:nvPicPr>
        <p:blipFill>
          <a:blip r:embed="rId7"/>
          <a:stretch>
            <a:fillRect/>
          </a:stretch>
        </p:blipFill>
        <p:spPr>
          <a:xfrm>
            <a:off x="2973600" y="3851999"/>
            <a:ext cx="2376000" cy="2376000"/>
          </a:xfrm>
          <a:prstGeom prst="rect">
            <a:avLst/>
          </a:prstGeom>
        </p:spPr>
      </p:pic>
      <p:pic>
        <p:nvPicPr>
          <p:cNvPr id="10" name="Picture 9" descr="code2.png"/>
          <p:cNvPicPr>
            <a:picLocks noChangeAspect="1"/>
          </p:cNvPicPr>
          <p:nvPr/>
        </p:nvPicPr>
        <p:blipFill>
          <a:blip r:embed="rId8"/>
          <a:stretch>
            <a:fillRect/>
          </a:stretch>
        </p:blipFill>
        <p:spPr>
          <a:xfrm>
            <a:off x="5569200" y="3851999"/>
            <a:ext cx="2376000" cy="2376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endParaRPr/>
          </a:p>
          <a:p>
            <a:pPr>
              <a:defRPr sz="4000" b="1">
                <a:solidFill>
                  <a:srgbClr val="018177"/>
                </a:solidFill>
                <a:latin typeface="Times New Roman"/>
              </a:defRPr>
            </a:pPr>
            <a:r>
              <a:t>Project Overview</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lin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btm.jpg"/>
          <p:cNvPicPr>
            <a:picLocks noChangeAspect="1"/>
          </p:cNvPicPr>
          <p:nvPr/>
        </p:nvPicPr>
        <p:blipFill>
          <a:blip r:embed="rId5"/>
          <a:stretch>
            <a:fillRect/>
          </a:stretch>
        </p:blipFill>
        <p:spPr>
          <a:xfrm>
            <a:off x="0" y="6537600"/>
            <a:ext cx="12186000" cy="442800"/>
          </a:xfrm>
          <a:prstGeom prst="rect">
            <a:avLst/>
          </a:prstGeom>
        </p:spPr>
      </p:pic>
      <p:pic>
        <p:nvPicPr>
          <p:cNvPr id="7" name="Picture 6" descr="line2.png"/>
          <p:cNvPicPr>
            <a:picLocks noChangeAspect="1"/>
          </p:cNvPicPr>
          <p:nvPr/>
        </p:nvPicPr>
        <p:blipFill>
          <a:blip r:embed="rId6"/>
          <a:stretch>
            <a:fillRect/>
          </a:stretch>
        </p:blipFill>
        <p:spPr>
          <a:xfrm>
            <a:off x="2480400" y="2088000"/>
            <a:ext cx="7009200" cy="72000"/>
          </a:xfrm>
          <a:prstGeom prst="rect">
            <a:avLst/>
          </a:prstGeom>
        </p:spPr>
      </p:pic>
      <p:pic>
        <p:nvPicPr>
          <p:cNvPr id="8" name="Picture 7" descr="line2.png"/>
          <p:cNvPicPr>
            <a:picLocks noChangeAspect="1"/>
          </p:cNvPicPr>
          <p:nvPr/>
        </p:nvPicPr>
        <p:blipFill>
          <a:blip r:embed="rId6"/>
          <a:stretch>
            <a:fillRect/>
          </a:stretch>
        </p:blipFill>
        <p:spPr>
          <a:xfrm>
            <a:off x="2480400" y="3016799"/>
            <a:ext cx="7009200" cy="72000"/>
          </a:xfrm>
          <a:prstGeom prst="rect">
            <a:avLst/>
          </a:prstGeom>
        </p:spPr>
      </p:pic>
      <p:pic>
        <p:nvPicPr>
          <p:cNvPr id="9" name="Picture 8" descr="line2.png"/>
          <p:cNvPicPr>
            <a:picLocks noChangeAspect="1"/>
          </p:cNvPicPr>
          <p:nvPr/>
        </p:nvPicPr>
        <p:blipFill>
          <a:blip r:embed="rId6"/>
          <a:stretch>
            <a:fillRect/>
          </a:stretch>
        </p:blipFill>
        <p:spPr>
          <a:xfrm>
            <a:off x="2480400" y="3945600"/>
            <a:ext cx="7009200" cy="72000"/>
          </a:xfrm>
          <a:prstGeom prst="rect">
            <a:avLst/>
          </a:prstGeom>
        </p:spPr>
      </p:pic>
      <p:pic>
        <p:nvPicPr>
          <p:cNvPr id="10" name="Picture 9" descr="line2.png"/>
          <p:cNvPicPr>
            <a:picLocks noChangeAspect="1"/>
          </p:cNvPicPr>
          <p:nvPr/>
        </p:nvPicPr>
        <p:blipFill>
          <a:blip r:embed="rId6"/>
          <a:stretch>
            <a:fillRect/>
          </a:stretch>
        </p:blipFill>
        <p:spPr>
          <a:xfrm>
            <a:off x="2480400" y="4874400"/>
            <a:ext cx="7009200" cy="72000"/>
          </a:xfrm>
          <a:prstGeom prst="rect">
            <a:avLst/>
          </a:prstGeom>
        </p:spPr>
      </p:pic>
      <p:sp>
        <p:nvSpPr>
          <p:cNvPr id="11" name="TextBox 10"/>
          <p:cNvSpPr txBox="1"/>
          <p:nvPr/>
        </p:nvSpPr>
        <p:spPr>
          <a:xfrm>
            <a:off x="2520000" y="2160000"/>
            <a:ext cx="6753600" cy="576000"/>
          </a:xfrm>
          <a:prstGeom prst="rect">
            <a:avLst/>
          </a:prstGeom>
          <a:noFill/>
        </p:spPr>
        <p:txBody>
          <a:bodyPr wrap="none">
            <a:spAutoFit/>
          </a:bodyPr>
          <a:lstStyle/>
          <a:p>
            <a:endParaRPr/>
          </a:p>
          <a:p>
            <a:pPr>
              <a:defRPr sz="2600" b="1">
                <a:latin typeface="Times New Roman"/>
              </a:defRPr>
            </a:pPr>
            <a:r>
              <a:t>Project Name                      </a:t>
            </a:r>
            <a:r>
              <a:rPr i="1"/>
              <a:t>Wnt10a</a:t>
            </a:r>
          </a:p>
        </p:txBody>
      </p:sp>
      <p:sp>
        <p:nvSpPr>
          <p:cNvPr id="12" name="TextBox 11"/>
          <p:cNvSpPr txBox="1"/>
          <p:nvPr/>
        </p:nvSpPr>
        <p:spPr>
          <a:xfrm>
            <a:off x="2520000" y="3088800"/>
            <a:ext cx="6753600" cy="576000"/>
          </a:xfrm>
          <a:prstGeom prst="rect">
            <a:avLst/>
          </a:prstGeom>
          <a:noFill/>
        </p:spPr>
        <p:txBody>
          <a:bodyPr wrap="none">
            <a:spAutoFit/>
          </a:bodyPr>
          <a:lstStyle/>
          <a:p>
            <a:endParaRPr/>
          </a:p>
          <a:p>
            <a:pPr>
              <a:defRPr sz="2600" b="1">
                <a:latin typeface="Times New Roman"/>
              </a:defRPr>
            </a:pPr>
            <a:r>
              <a:t>Project type                        Cas9-KO</a:t>
            </a:r>
          </a:p>
        </p:txBody>
      </p:sp>
      <p:sp>
        <p:nvSpPr>
          <p:cNvPr id="13" name="TextBox 12"/>
          <p:cNvSpPr txBox="1"/>
          <p:nvPr/>
        </p:nvSpPr>
        <p:spPr>
          <a:xfrm>
            <a:off x="2520000" y="4017600"/>
            <a:ext cx="6753600" cy="576000"/>
          </a:xfrm>
          <a:prstGeom prst="rect">
            <a:avLst/>
          </a:prstGeom>
          <a:noFill/>
        </p:spPr>
        <p:txBody>
          <a:bodyPr wrap="none">
            <a:spAutoFit/>
          </a:bodyPr>
          <a:lstStyle/>
          <a:p>
            <a:endParaRPr/>
          </a:p>
          <a:p>
            <a:pPr>
              <a:defRPr sz="2600" b="1">
                <a:latin typeface="Times New Roman"/>
              </a:defRPr>
            </a:pPr>
            <a:r>
              <a:t>Strain background             C57BL/6JGpt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endParaRPr/>
          </a:p>
          <a:p>
            <a:pPr>
              <a:defRPr sz="4000" b="1">
                <a:solidFill>
                  <a:srgbClr val="018177"/>
                </a:solidFill>
                <a:latin typeface="Times New Roman"/>
              </a:defRPr>
            </a:pPr>
            <a:r>
              <a:t>Knockout strategy</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sp>
        <p:nvSpPr>
          <p:cNvPr id="7" name="TextBox 6"/>
          <p:cNvSpPr txBox="1"/>
          <p:nvPr/>
        </p:nvSpPr>
        <p:spPr>
          <a:xfrm>
            <a:off x="360000" y="1224000"/>
            <a:ext cx="11840400" cy="324000"/>
          </a:xfrm>
          <a:prstGeom prst="rect">
            <a:avLst/>
          </a:prstGeom>
          <a:noFill/>
        </p:spPr>
        <p:txBody>
          <a:bodyPr wrap="none">
            <a:spAutoFit/>
          </a:bodyPr>
          <a:lstStyle/>
          <a:p>
            <a:endParaRPr/>
          </a:p>
          <a:p>
            <a:pPr>
              <a:defRPr sz="1800">
                <a:latin typeface="Times New Roman"/>
              </a:defRPr>
            </a:pPr>
            <a:r>
              <a:t>This model will use CRISPR/Cas9 technology to edit the </a:t>
            </a:r>
            <a:r>
              <a:rPr i="1"/>
              <a:t>Wnt10a</a:t>
            </a:r>
            <a:r>
              <a:t> gene. The schematic diagram is as follows:</a:t>
            </a:r>
          </a:p>
        </p:txBody>
      </p:sp>
      <p:pic>
        <p:nvPicPr>
          <p:cNvPr id="8" name="Picture 7" descr="2.png"/>
          <p:cNvPicPr>
            <a:picLocks noChangeAspect="1"/>
          </p:cNvPicPr>
          <p:nvPr/>
        </p:nvPicPr>
        <p:blipFill>
          <a:blip r:embed="rId6"/>
          <a:stretch>
            <a:fillRect/>
          </a:stretch>
        </p:blipFill>
        <p:spPr>
          <a:xfrm>
            <a:off x="1800000" y="2412000"/>
            <a:ext cx="8640000" cy="900000"/>
          </a:xfrm>
          <a:prstGeom prst="rect">
            <a:avLst/>
          </a:prstGeom>
        </p:spPr>
      </p:pic>
      <p:pic>
        <p:nvPicPr>
          <p:cNvPr id="9" name="Picture 8" descr="5.png"/>
          <p:cNvPicPr>
            <a:picLocks noChangeAspect="1"/>
          </p:cNvPicPr>
          <p:nvPr/>
        </p:nvPicPr>
        <p:blipFill>
          <a:blip r:embed="rId7"/>
          <a:stretch>
            <a:fillRect/>
          </a:stretch>
        </p:blipFill>
        <p:spPr>
          <a:xfrm>
            <a:off x="1800000" y="3600000"/>
            <a:ext cx="8640000" cy="900000"/>
          </a:xfrm>
          <a:prstGeom prst="rect">
            <a:avLst/>
          </a:prstGeom>
        </p:spPr>
      </p:pic>
      <p:pic>
        <p:nvPicPr>
          <p:cNvPr id="10" name="Picture 9" descr="6.png"/>
          <p:cNvPicPr>
            <a:picLocks noChangeAspect="1"/>
          </p:cNvPicPr>
          <p:nvPr/>
        </p:nvPicPr>
        <p:blipFill>
          <a:blip r:embed="rId8"/>
          <a:stretch>
            <a:fillRect/>
          </a:stretch>
        </p:blipFill>
        <p:spPr>
          <a:xfrm>
            <a:off x="1800000" y="5220000"/>
            <a:ext cx="8640000" cy="900000"/>
          </a:xfrm>
          <a:prstGeom prst="rect">
            <a:avLst/>
          </a:prstGeom>
        </p:spPr>
      </p:pic>
      <p:sp>
        <p:nvSpPr>
          <p:cNvPr id="11" name="TextBox 10"/>
          <p:cNvSpPr txBox="1"/>
          <p:nvPr/>
        </p:nvSpPr>
        <p:spPr>
          <a:xfrm>
            <a:off x="6696000" y="2880000"/>
            <a:ext cx="864000" cy="108000"/>
          </a:xfrm>
          <a:prstGeom prst="rect">
            <a:avLst/>
          </a:prstGeom>
          <a:noFill/>
        </p:spPr>
        <p:txBody>
          <a:bodyPr wrap="none">
            <a:spAutoFit/>
          </a:bodyPr>
          <a:lstStyle/>
          <a:p>
            <a:endParaRPr/>
          </a:p>
          <a:p>
            <a:pPr>
              <a:defRPr sz="1200" b="1">
                <a:latin typeface="Times New Roman"/>
              </a:defRPr>
            </a:pPr>
            <a:r>
              <a:t>2</a:t>
            </a:r>
          </a:p>
        </p:txBody>
      </p:sp>
      <p:sp>
        <p:nvSpPr>
          <p:cNvPr id="12" name="TextBox 11"/>
          <p:cNvSpPr txBox="1"/>
          <p:nvPr/>
        </p:nvSpPr>
        <p:spPr>
          <a:xfrm>
            <a:off x="4500000" y="2880000"/>
            <a:ext cx="864000" cy="108000"/>
          </a:xfrm>
          <a:prstGeom prst="rect">
            <a:avLst/>
          </a:prstGeom>
          <a:noFill/>
        </p:spPr>
        <p:txBody>
          <a:bodyPr wrap="none">
            <a:spAutoFit/>
          </a:bodyPr>
          <a:lstStyle/>
          <a:p>
            <a:endParaRPr/>
          </a:p>
          <a:p>
            <a:pPr>
              <a:defRPr sz="1200" b="1">
                <a:latin typeface="Times New Roman"/>
              </a:defRPr>
            </a:pPr>
            <a:r>
              <a:t>1</a:t>
            </a:r>
          </a:p>
        </p:txBody>
      </p:sp>
      <p:sp>
        <p:nvSpPr>
          <p:cNvPr id="13" name="TextBox 12"/>
          <p:cNvSpPr txBox="1"/>
          <p:nvPr/>
        </p:nvSpPr>
        <p:spPr>
          <a:xfrm>
            <a:off x="8496000" y="2880000"/>
            <a:ext cx="864000" cy="108000"/>
          </a:xfrm>
          <a:prstGeom prst="rect">
            <a:avLst/>
          </a:prstGeom>
          <a:noFill/>
        </p:spPr>
        <p:txBody>
          <a:bodyPr wrap="none">
            <a:spAutoFit/>
          </a:bodyPr>
          <a:lstStyle/>
          <a:p>
            <a:endParaRPr/>
          </a:p>
          <a:p>
            <a:pPr>
              <a:defRPr sz="1200" b="1">
                <a:latin typeface="Times New Roman"/>
              </a:defRPr>
            </a:pPr>
            <a:r>
              <a:t>3</a:t>
            </a:r>
          </a:p>
        </p:txBody>
      </p:sp>
      <p:sp>
        <p:nvSpPr>
          <p:cNvPr id="14" name="TextBox 13"/>
          <p:cNvSpPr txBox="1"/>
          <p:nvPr/>
        </p:nvSpPr>
        <p:spPr>
          <a:xfrm>
            <a:off x="9360000" y="2880000"/>
            <a:ext cx="864000" cy="108000"/>
          </a:xfrm>
          <a:prstGeom prst="rect">
            <a:avLst/>
          </a:prstGeom>
          <a:noFill/>
        </p:spPr>
        <p:txBody>
          <a:bodyPr wrap="none">
            <a:spAutoFit/>
          </a:bodyPr>
          <a:lstStyle/>
          <a:p>
            <a:endParaRPr/>
          </a:p>
          <a:p>
            <a:pPr>
              <a:defRPr sz="1200" b="1">
                <a:latin typeface="Times New Roman"/>
              </a:defRPr>
            </a:pPr>
            <a:r>
              <a:t>4</a:t>
            </a:r>
          </a:p>
        </p:txBody>
      </p:sp>
      <p:sp>
        <p:nvSpPr>
          <p:cNvPr id="15" name="TextBox 14"/>
          <p:cNvSpPr txBox="1"/>
          <p:nvPr/>
        </p:nvSpPr>
        <p:spPr>
          <a:xfrm>
            <a:off x="4500000" y="4031999"/>
            <a:ext cx="864000" cy="108000"/>
          </a:xfrm>
          <a:prstGeom prst="rect">
            <a:avLst/>
          </a:prstGeom>
          <a:noFill/>
        </p:spPr>
        <p:txBody>
          <a:bodyPr wrap="none">
            <a:spAutoFit/>
          </a:bodyPr>
          <a:lstStyle/>
          <a:p>
            <a:endParaRPr/>
          </a:p>
          <a:p>
            <a:pPr>
              <a:defRPr sz="1200" b="1">
                <a:latin typeface="Times New Roman"/>
              </a:defRPr>
            </a:pPr>
            <a:r>
              <a:t>1</a:t>
            </a:r>
          </a:p>
        </p:txBody>
      </p:sp>
      <p:sp>
        <p:nvSpPr>
          <p:cNvPr id="16" name="TextBox 15"/>
          <p:cNvSpPr txBox="1"/>
          <p:nvPr/>
        </p:nvSpPr>
        <p:spPr>
          <a:xfrm>
            <a:off x="7596000" y="4031999"/>
            <a:ext cx="864000" cy="108000"/>
          </a:xfrm>
          <a:prstGeom prst="rect">
            <a:avLst/>
          </a:prstGeom>
          <a:noFill/>
        </p:spPr>
        <p:txBody>
          <a:bodyPr wrap="none">
            <a:spAutoFit/>
          </a:bodyPr>
          <a:lstStyle/>
          <a:p>
            <a:endParaRPr/>
          </a:p>
          <a:p>
            <a:pPr>
              <a:defRPr sz="1200" b="1">
                <a:latin typeface="Times New Roman"/>
              </a:defRPr>
            </a:pPr>
            <a:r>
              <a:t>3</a:t>
            </a:r>
          </a:p>
        </p:txBody>
      </p:sp>
      <p:sp>
        <p:nvSpPr>
          <p:cNvPr id="17" name="TextBox 16"/>
          <p:cNvSpPr txBox="1"/>
          <p:nvPr/>
        </p:nvSpPr>
        <p:spPr>
          <a:xfrm>
            <a:off x="8496000" y="4031999"/>
            <a:ext cx="864000" cy="108000"/>
          </a:xfrm>
          <a:prstGeom prst="rect">
            <a:avLst/>
          </a:prstGeom>
          <a:noFill/>
        </p:spPr>
        <p:txBody>
          <a:bodyPr wrap="none">
            <a:spAutoFit/>
          </a:bodyPr>
          <a:lstStyle/>
          <a:p>
            <a:endParaRPr/>
          </a:p>
          <a:p>
            <a:pPr>
              <a:defRPr sz="1200" b="1">
                <a:latin typeface="Times New Roman"/>
              </a:defRPr>
            </a:pPr>
            <a:r>
              <a:t>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endParaRPr/>
          </a:p>
          <a:p>
            <a:pPr>
              <a:defRPr sz="4000" b="1">
                <a:solidFill>
                  <a:srgbClr val="018177"/>
                </a:solidFill>
                <a:latin typeface="Times New Roman"/>
              </a:defRPr>
            </a:pPr>
            <a:r>
              <a:t>Technical routes</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sp>
        <p:nvSpPr>
          <p:cNvPr id="7" name="TextBox 6"/>
          <p:cNvSpPr txBox="1"/>
          <p:nvPr/>
        </p:nvSpPr>
        <p:spPr>
          <a:xfrm>
            <a:off x="334800" y="1440000"/>
            <a:ext cx="11736000" cy="4176000"/>
          </a:xfrm>
          <a:prstGeom prst="rect">
            <a:avLst/>
          </a:prstGeom>
          <a:noFill/>
        </p:spPr>
        <p:txBody>
          <a:bodyPr wrap="square">
            <a:normAutofit/>
          </a:bodyPr>
          <a:lstStyle/>
          <a:p>
            <a:endParaRPr/>
          </a:p>
          <a:p>
            <a:pPr>
              <a:lnSpc>
                <a:spcPts val="3200"/>
              </a:lnSpc>
              <a:defRPr sz="1800">
                <a:latin typeface="Times New Roman"/>
              </a:defRPr>
            </a:pPr>
            <a:r>
              <a:t>➣ The </a:t>
            </a:r>
            <a:r>
              <a:rPr i="1"/>
              <a:t>Wnt10a</a:t>
            </a:r>
            <a:r>
              <a:t> gene has 2 transcripts. According to the structure of </a:t>
            </a:r>
            <a:r>
              <a:rPr i="1"/>
              <a:t>Wnt10a</a:t>
            </a:r>
            <a:r>
              <a:t> gene, exon2 of </a:t>
            </a:r>
            <a:r>
              <a:rPr i="1"/>
              <a:t>Wnt10a-201</a:t>
            </a:r>
            <a:r>
              <a:t>(ENSMUST00000006718.15) transcript is recommended as the knockout region.The region contains 263bp coding sequence. Knock out the region will result in disruption of protein function.
➣ In this project we use CRISPR/Cas9 technology to modify </a:t>
            </a:r>
            <a:r>
              <a:rPr i="1"/>
              <a:t>Wnt10a</a:t>
            </a:r>
            <a:r>
              <a:t> gene. The brief process is as follows: CRISPR/Cas9 system were microinjected into the fertilized eggs of C57BL/6JGpt mice. Fertilized eggs were transplanted to obtain positive F0 mice which were confirmed by PCR and sequencing. A stable F1 generation mouse model was obtained by mating positive F0 generation mice with C57BL/6JGpt mice.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endParaRPr/>
          </a:p>
          <a:p>
            <a:pPr>
              <a:defRPr sz="4000" b="1">
                <a:solidFill>
                  <a:srgbClr val="FF0000"/>
                </a:solidFill>
                <a:latin typeface="Times New Roman"/>
              </a:defRPr>
            </a:pPr>
            <a:r>
              <a:t>Notice</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sp>
        <p:nvSpPr>
          <p:cNvPr id="7" name="TextBox 6"/>
          <p:cNvSpPr txBox="1"/>
          <p:nvPr/>
        </p:nvSpPr>
        <p:spPr>
          <a:xfrm>
            <a:off x="334800" y="1440000"/>
            <a:ext cx="11520000" cy="4752000"/>
          </a:xfrm>
          <a:prstGeom prst="rect">
            <a:avLst/>
          </a:prstGeom>
          <a:noFill/>
        </p:spPr>
        <p:txBody>
          <a:bodyPr wrap="square">
            <a:normAutofit/>
          </a:bodyPr>
          <a:lstStyle/>
          <a:p>
            <a:endParaRPr/>
          </a:p>
          <a:p>
            <a:pPr>
              <a:lnSpc>
                <a:spcPts val="3200"/>
              </a:lnSpc>
              <a:defRPr sz="1800">
                <a:latin typeface="Times New Roman"/>
              </a:defRPr>
            </a:pPr>
            <a:r>
              <a:t>➣ According to the existing MGI data,mice homozygous for a knock-out allele exhibit taurodontism, supernumerary molars, small molars and misshapened crowns. Mice homozygous for a conditional allele activated in Krt14+ cells also exhibit decreased basal cell proliferation affecting the tongue, sweat glands and nails. </a:t>
            </a:r>
            <a:br/>
            <a:r>
              <a:t>➣ The </a:t>
            </a:r>
            <a:r>
              <a:rPr i="1"/>
              <a:t>Wnt10a</a:t>
            </a:r>
            <a:r>
              <a:t> gene is located on the Chr1. If the knockout mice are crossed with other mice strains to obtain double gene positive homozygous mouse offspring, please avoid the two genes on the same chromosome.
➣ This strategy is designed based on genetic information in existing databases.Due to the complexity of biological processes,all risk of the gene knockout on gene transcription, RNA splicing and protein translation cannot be predicted at the existing technology level.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endParaRPr/>
          </a:p>
          <a:p>
            <a:pPr>
              <a:defRPr sz="4000" b="1">
                <a:solidFill>
                  <a:srgbClr val="018177"/>
                </a:solidFill>
                <a:latin typeface="Times New Roman"/>
              </a:defRPr>
            </a:pPr>
            <a:r>
              <a:t>Gene information （NCBI）</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pic>
        <p:nvPicPr>
          <p:cNvPr id="7" name="Picture 6" descr="Wnt10a_summary.png"/>
          <p:cNvPicPr>
            <a:picLocks noChangeAspect="1"/>
          </p:cNvPicPr>
          <p:nvPr/>
        </p:nvPicPr>
        <p:blipFill>
          <a:blip r:embed="rId6"/>
          <a:stretch>
            <a:fillRect/>
          </a:stretch>
        </p:blipFill>
        <p:spPr>
          <a:xfrm>
            <a:off x="651600" y="1936800"/>
            <a:ext cx="10861200" cy="37728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endParaRPr/>
          </a:p>
          <a:p>
            <a:pPr>
              <a:defRPr sz="4000" b="1">
                <a:solidFill>
                  <a:srgbClr val="018177"/>
                </a:solidFill>
                <a:latin typeface="Times New Roman"/>
              </a:defRPr>
            </a:pPr>
            <a:r>
              <a:t>Transcript information（Ensembl）</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sp>
        <p:nvSpPr>
          <p:cNvPr id="7" name="TextBox 6"/>
          <p:cNvSpPr txBox="1"/>
          <p:nvPr/>
        </p:nvSpPr>
        <p:spPr>
          <a:xfrm>
            <a:off x="183600" y="1083600"/>
            <a:ext cx="4860000" cy="439200"/>
          </a:xfrm>
          <a:prstGeom prst="rect">
            <a:avLst/>
          </a:prstGeom>
          <a:noFill/>
        </p:spPr>
        <p:txBody>
          <a:bodyPr wrap="none">
            <a:spAutoFit/>
          </a:bodyPr>
          <a:lstStyle/>
          <a:p>
            <a:endParaRPr/>
          </a:p>
          <a:p>
            <a:pPr>
              <a:defRPr sz="1800">
                <a:latin typeface="Times New Roman"/>
              </a:defRPr>
            </a:pPr>
            <a:r>
              <a:t>The gene has 2 transcripts,all transcripts are shown below: </a:t>
            </a:r>
          </a:p>
        </p:txBody>
      </p:sp>
      <p:pic>
        <p:nvPicPr>
          <p:cNvPr id="8" name="Picture 7" descr="Wnt10a.png"/>
          <p:cNvPicPr>
            <a:picLocks noChangeAspect="1"/>
          </p:cNvPicPr>
          <p:nvPr/>
        </p:nvPicPr>
        <p:blipFill>
          <a:blip r:embed="rId6"/>
          <a:stretch>
            <a:fillRect/>
          </a:stretch>
        </p:blipFill>
        <p:spPr>
          <a:xfrm>
            <a:off x="251999" y="1800000"/>
            <a:ext cx="11689200" cy="507600"/>
          </a:xfrm>
          <a:prstGeom prst="rect">
            <a:avLst/>
          </a:prstGeom>
        </p:spPr>
      </p:pic>
      <p:sp>
        <p:nvSpPr>
          <p:cNvPr id="9" name="TextBox 8"/>
          <p:cNvSpPr txBox="1"/>
          <p:nvPr/>
        </p:nvSpPr>
        <p:spPr>
          <a:xfrm>
            <a:off x="183600" y="4680000"/>
            <a:ext cx="11664000" cy="439200"/>
          </a:xfrm>
          <a:prstGeom prst="rect">
            <a:avLst/>
          </a:prstGeom>
          <a:noFill/>
        </p:spPr>
        <p:txBody>
          <a:bodyPr wrap="none">
            <a:spAutoFit/>
          </a:bodyPr>
          <a:lstStyle/>
          <a:p>
            <a:endParaRPr/>
          </a:p>
          <a:p>
            <a:pPr>
              <a:defRPr sz="1800">
                <a:latin typeface="Times New Roman"/>
              </a:defRPr>
            </a:pPr>
            <a:r>
              <a:t>The strategy is based on the design of </a:t>
            </a:r>
            <a:r>
              <a:rPr i="1"/>
              <a:t>Wnt10a-201</a:t>
            </a:r>
            <a:r>
              <a:t> transcript,the transcription is shown below:</a:t>
            </a:r>
          </a:p>
        </p:txBody>
      </p:sp>
      <p:pic>
        <p:nvPicPr>
          <p:cNvPr id="10" name="Picture 9" descr="ENSMUST00000006718.15.png"/>
          <p:cNvPicPr>
            <a:picLocks noChangeAspect="1"/>
          </p:cNvPicPr>
          <p:nvPr/>
        </p:nvPicPr>
        <p:blipFill>
          <a:blip r:embed="rId7"/>
          <a:stretch>
            <a:fillRect/>
          </a:stretch>
        </p:blipFill>
        <p:spPr>
          <a:xfrm>
            <a:off x="183600" y="5400000"/>
            <a:ext cx="11664000" cy="10332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endParaRPr/>
          </a:p>
          <a:p>
            <a:pPr>
              <a:defRPr sz="4000" b="1">
                <a:solidFill>
                  <a:srgbClr val="018177"/>
                </a:solidFill>
                <a:latin typeface="Times New Roman"/>
              </a:defRPr>
            </a:pPr>
            <a:r>
              <a:t>Genomic location distribution</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pic>
        <p:nvPicPr>
          <p:cNvPr id="7" name="Picture 6" descr="22409.png"/>
          <p:cNvPicPr>
            <a:picLocks noChangeAspect="1"/>
          </p:cNvPicPr>
          <p:nvPr/>
        </p:nvPicPr>
        <p:blipFill>
          <a:blip r:embed="rId6"/>
          <a:stretch>
            <a:fillRect/>
          </a:stretch>
        </p:blipFill>
        <p:spPr>
          <a:xfrm>
            <a:off x="1627199" y="1155600"/>
            <a:ext cx="8910000" cy="53352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png"/>
          <p:cNvPicPr>
            <a:picLocks noChangeAspect="1"/>
          </p:cNvPicPr>
          <p:nvPr/>
        </p:nvPicPr>
        <p:blipFill>
          <a:blip r:embed="rId2"/>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endParaRPr/>
          </a:p>
          <a:p>
            <a:pPr>
              <a:defRPr sz="4000" b="1">
                <a:solidFill>
                  <a:srgbClr val="018177"/>
                </a:solidFill>
                <a:latin typeface="Times New Roman"/>
              </a:defRPr>
            </a:pPr>
            <a:r>
              <a:t>Protein domain</a:t>
            </a:r>
          </a:p>
        </p:txBody>
      </p:sp>
      <p:pic>
        <p:nvPicPr>
          <p:cNvPr id="4" name="Picture 3" descr="image.jpg"/>
          <p:cNvPicPr>
            <a:picLocks noChangeAspect="1"/>
          </p:cNvPicPr>
          <p:nvPr/>
        </p:nvPicPr>
        <p:blipFill>
          <a:blip r:embed="rId3"/>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4"/>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5"/>
          <a:stretch>
            <a:fillRect/>
          </a:stretch>
        </p:blipFill>
        <p:spPr>
          <a:xfrm>
            <a:off x="0" y="6537600"/>
            <a:ext cx="12186000" cy="442800"/>
          </a:xfrm>
          <a:prstGeom prst="rect">
            <a:avLst/>
          </a:prstGeom>
        </p:spPr>
      </p:pic>
      <p:pic>
        <p:nvPicPr>
          <p:cNvPr id="7" name="Picture 6" descr="417aa.png"/>
          <p:cNvPicPr>
            <a:picLocks noChangeAspect="1"/>
          </p:cNvPicPr>
          <p:nvPr/>
        </p:nvPicPr>
        <p:blipFill>
          <a:blip r:embed="rId6"/>
          <a:stretch>
            <a:fillRect/>
          </a:stretch>
        </p:blipFill>
        <p:spPr>
          <a:xfrm>
            <a:off x="651600" y="1429200"/>
            <a:ext cx="10861200" cy="47844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264</Words>
  <Application>Microsoft Office PowerPoint</Application>
  <PresentationFormat>自定义</PresentationFormat>
  <Paragraphs>61</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Theme</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
  <cp:keywords/>
  <dc:description>generated using python-pptx</dc:description>
  <cp:lastModifiedBy>huanhuan</cp:lastModifiedBy>
  <cp:revision>4</cp:revision>
  <dcterms:created xsi:type="dcterms:W3CDTF">2013-01-27T09:14:16Z</dcterms:created>
  <dcterms:modified xsi:type="dcterms:W3CDTF">2021-07-27T06:35:22Z</dcterms:modified>
  <cp:category/>
</cp:coreProperties>
</file>