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897C"/>
    <a:srgbClr val="6F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00"/>
    <p:restoredTop sz="95833"/>
  </p:normalViewPr>
  <p:slideViewPr>
    <p:cSldViewPr snapToGrid="0" snapToObjects="1">
      <p:cViewPr varScale="1">
        <p:scale>
          <a:sx n="67" d="100"/>
          <a:sy n="67" d="100"/>
        </p:scale>
        <p:origin x="46" y="34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8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BE26B1-4E78-DF48-91CB-935B8AD2238C}" type="doc">
      <dgm:prSet loTypeId="urn:microsoft.com/office/officeart/2005/8/layout/vList2#1" loCatId="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2CB26AE7-465F-4743-901A-0630057A991F}">
      <dgm:prSet phldrT="[Text]" phldr="0" custT="1"/>
      <dgm:spPr>
        <a:solidFill>
          <a:srgbClr val="08897C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strike="noStrike" baseline="0" dirty="0" err="1">
              <a:latin typeface="Garamond" panose="02020404030301010803" pitchFamily="18" charset="0"/>
            </a:rPr>
            <a:t>Target</a:t>
          </a:r>
          <a:r>
            <a:rPr lang="en-US" sz="3200" b="1" strike="noStrike" baseline="0" dirty="0">
              <a:latin typeface="Garamond" panose="02020404030301010803" pitchFamily="18" charset="0"/>
            </a:rPr>
            <a:t> Gene</a:t>
          </a:r>
          <a:r>
            <a:rPr lang="en-US" sz="3200" b="1" dirty="0">
              <a:latin typeface="Garamond" panose="02020404030301010803" pitchFamily="18" charset="0"/>
            </a:rPr>
            <a:t> Name</a:t>
          </a:r>
          <a:r>
            <a:rPr sz="3800"/>
            <a:t/>
          </a:r>
          <a:endParaRPr sz="3800"/>
        </a:p>
      </dgm:t>
    </dgm:pt>
    <dgm:pt modelId="{D402D1AA-614A-0E45-82A3-B796A1268F24}" cxnId="{F9E7BE03-7C58-4ED6-9BD5-6E4E1C2B079F}" type="parTrans">
      <dgm:prSet/>
      <dgm:spPr/>
      <dgm:t>
        <a:bodyPr/>
        <a:lstStyle/>
        <a:p>
          <a:endParaRPr lang="en-US"/>
        </a:p>
      </dgm:t>
    </dgm:pt>
    <dgm:pt modelId="{393079BF-6C01-4449-8275-B8C54EB72FE3}" cxnId="{F9E7BE03-7C58-4ED6-9BD5-6E4E1C2B079F}" type="sibTrans">
      <dgm:prSet/>
      <dgm:spPr/>
      <dgm:t>
        <a:bodyPr/>
        <a:lstStyle/>
        <a:p>
          <a:endParaRPr lang="en-US"/>
        </a:p>
      </dgm:t>
    </dgm:pt>
    <dgm:pt modelId="{CADEC6DB-422D-D84D-8965-1C621AB8AAB3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en-US" dirty="0">
              <a:latin typeface="Garamond" panose="02020404030301010803" pitchFamily="18" charset="0"/>
              <a:sym typeface="+mn-ea"/>
            </a:rPr>
            <a:t>Ltbr</a:t>
          </a:r>
          <a:r>
            <a:rPr lang="en-US" dirty="0">
              <a:latin typeface="Garamond" panose="02020404030301010803" pitchFamily="18" charset="0"/>
            </a:rPr>
            <a:t/>
          </a:r>
          <a:endParaRPr lang="en-US" dirty="0">
            <a:latin typeface="Garamond" panose="02020404030301010803" pitchFamily="18" charset="0"/>
          </a:endParaRPr>
        </a:p>
      </dgm:t>
    </dgm:pt>
    <dgm:pt modelId="{B414BADE-7F9C-F946-A633-D8D81435ABB7}" cxnId="{AB76CF40-3F80-4B9C-95E5-8E1A8154C565}" type="parTrans">
      <dgm:prSet/>
      <dgm:spPr/>
      <dgm:t>
        <a:bodyPr/>
        <a:lstStyle/>
        <a:p>
          <a:endParaRPr lang="en-US"/>
        </a:p>
      </dgm:t>
    </dgm:pt>
    <dgm:pt modelId="{7D57BDB3-1B85-9948-B298-9CB013C0BFE4}" cxnId="{AB76CF40-3F80-4B9C-95E5-8E1A8154C565}" type="sibTrans">
      <dgm:prSet/>
      <dgm:spPr/>
      <dgm:t>
        <a:bodyPr/>
        <a:lstStyle/>
        <a:p>
          <a:endParaRPr lang="en-US"/>
        </a:p>
      </dgm:t>
    </dgm:pt>
    <dgm:pt modelId="{2D48C8B8-0F18-E549-BB65-F2838328A65F}">
      <dgm:prSet phldrT="[Text]" custT="1"/>
      <dgm:spPr>
        <a:solidFill>
          <a:srgbClr val="08897C"/>
        </a:solidFill>
      </dgm:spPr>
      <dgm:t>
        <a:bodyPr/>
        <a:lstStyle/>
        <a:p>
          <a:r>
            <a:rPr lang="en-US" sz="3200" b="1" dirty="0">
              <a:latin typeface="Garamond" panose="02020404030301010803" pitchFamily="18" charset="0"/>
            </a:rPr>
            <a:t>Project Type</a:t>
          </a:r>
        </a:p>
      </dgm:t>
    </dgm:pt>
    <dgm:pt modelId="{5BD62117-F9D2-EC4C-9B61-ADD9B7ACCD41}" cxnId="{1E83E76C-8DB5-4C18-BA39-1FE21960688F}" type="parTrans">
      <dgm:prSet/>
      <dgm:spPr/>
      <dgm:t>
        <a:bodyPr/>
        <a:lstStyle/>
        <a:p>
          <a:endParaRPr lang="en-US"/>
        </a:p>
      </dgm:t>
    </dgm:pt>
    <dgm:pt modelId="{8CC44673-AFB5-D346-B147-464BC00DF372}" cxnId="{1E83E76C-8DB5-4C18-BA39-1FE21960688F}" type="sibTrans">
      <dgm:prSet/>
      <dgm:spPr/>
      <dgm:t>
        <a:bodyPr/>
        <a:lstStyle/>
        <a:p>
          <a:endParaRPr lang="en-US"/>
        </a:p>
      </dgm:t>
    </dgm:pt>
    <dgm:pt modelId="{B5107C1F-E174-874C-BA5A-889F31EF0B10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en-US" dirty="0">
              <a:latin typeface="Garamond" panose="02020404030301010803" pitchFamily="18" charset="0"/>
            </a:rPr>
            <a:t>Cas9-CKO</a:t>
          </a:r>
          <a:r>
            <a:rPr lang="en-US" dirty="0">
              <a:latin typeface="Garamond" panose="02020404030301010803" pitchFamily="18" charset="0"/>
            </a:rPr>
            <a:t/>
          </a:r>
          <a:endParaRPr lang="en-US" dirty="0">
            <a:latin typeface="Garamond" panose="02020404030301010803" pitchFamily="18" charset="0"/>
          </a:endParaRPr>
        </a:p>
      </dgm:t>
    </dgm:pt>
    <dgm:pt modelId="{7E5DC4E2-0841-0847-B4A7-F24E19C77E58}" cxnId="{C2C54BE8-A23D-4B4E-99FB-F838C145B3C1}" type="parTrans">
      <dgm:prSet/>
      <dgm:spPr/>
      <dgm:t>
        <a:bodyPr/>
        <a:lstStyle/>
        <a:p>
          <a:endParaRPr lang="en-US"/>
        </a:p>
      </dgm:t>
    </dgm:pt>
    <dgm:pt modelId="{B257E00B-0A3C-894F-BB34-138AA7E39C24}" cxnId="{C2C54BE8-A23D-4B4E-99FB-F838C145B3C1}" type="sibTrans">
      <dgm:prSet/>
      <dgm:spPr/>
      <dgm:t>
        <a:bodyPr/>
        <a:lstStyle/>
        <a:p>
          <a:endParaRPr lang="en-US"/>
        </a:p>
      </dgm:t>
    </dgm:pt>
    <dgm:pt modelId="{C358F1D2-FA7A-2C4F-A28C-4F9F9CEDDAFE}">
      <dgm:prSet phldr="0" custT="1"/>
      <dgm:spPr>
        <a:solidFill>
          <a:srgbClr val="08897C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dirty="0" err="1">
              <a:latin typeface="Garamond" panose="02020404030301010803" pitchFamily="18" charset="0"/>
            </a:rPr>
            <a:t>Genetic</a:t>
          </a:r>
          <a:r>
            <a:rPr lang="en-US" sz="3200" b="1" dirty="0">
              <a:latin typeface="Garamond" panose="02020404030301010803" pitchFamily="18" charset="0"/>
            </a:rPr>
            <a:t> Background</a:t>
          </a:r>
          <a:r>
            <a:rPr sz="3800"/>
            <a:t/>
          </a:r>
          <a:endParaRPr sz="3800"/>
        </a:p>
      </dgm:t>
    </dgm:pt>
    <dgm:pt modelId="{A54D4579-47D0-F641-9D78-CA4D66155D27}" cxnId="{D6A55DC0-D712-4FD2-8EB1-CED67BD53824}" type="parTrans">
      <dgm:prSet/>
      <dgm:spPr/>
      <dgm:t>
        <a:bodyPr/>
        <a:lstStyle/>
        <a:p>
          <a:endParaRPr lang="en-US"/>
        </a:p>
      </dgm:t>
    </dgm:pt>
    <dgm:pt modelId="{19A99458-C32F-794B-AF2A-C6E67A8CDEFF}" cxnId="{D6A55DC0-D712-4FD2-8EB1-CED67BD53824}" type="sibTrans">
      <dgm:prSet/>
      <dgm:spPr/>
      <dgm:t>
        <a:bodyPr/>
        <a:lstStyle/>
        <a:p>
          <a:endParaRPr lang="en-US"/>
        </a:p>
      </dgm:t>
    </dgm:pt>
    <dgm:pt modelId="{CC5C15DA-7DBE-774F-8689-4D4788050EEB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en-US" dirty="0">
              <a:latin typeface="Garamond" panose="02020404030301010803" pitchFamily="18" charset="0"/>
            </a:rPr>
            <a:t>C57BL/6J</a:t>
          </a:r>
          <a:r>
            <a:rPr lang="en-US" dirty="0">
              <a:latin typeface="Garamond" panose="02020404030301010803" pitchFamily="18" charset="0"/>
            </a:rPr>
            <a:t>Gpt</a:t>
          </a:r>
          <a:r>
            <a:rPr lang="en-US" dirty="0">
              <a:latin typeface="Garamond" panose="02020404030301010803" pitchFamily="18" charset="0"/>
            </a:rPr>
            <a:t/>
          </a:r>
          <a:endParaRPr lang="en-US" dirty="0">
            <a:latin typeface="Garamond" panose="02020404030301010803" pitchFamily="18" charset="0"/>
          </a:endParaRPr>
        </a:p>
      </dgm:t>
    </dgm:pt>
    <dgm:pt modelId="{251A7B1A-636C-F948-BAB8-68EDAC24FBD7}" cxnId="{2347DB79-A808-4C57-97A9-4B07EB11EE22}" type="parTrans">
      <dgm:prSet/>
      <dgm:spPr/>
      <dgm:t>
        <a:bodyPr/>
        <a:lstStyle/>
        <a:p>
          <a:endParaRPr lang="en-US"/>
        </a:p>
      </dgm:t>
    </dgm:pt>
    <dgm:pt modelId="{F98055E5-22C3-0F45-9BC1-AE72A1702CAD}" cxnId="{2347DB79-A808-4C57-97A9-4B07EB11EE22}" type="sibTrans">
      <dgm:prSet/>
      <dgm:spPr/>
      <dgm:t>
        <a:bodyPr/>
        <a:lstStyle/>
        <a:p>
          <a:endParaRPr lang="en-US"/>
        </a:p>
      </dgm:t>
    </dgm:pt>
    <dgm:pt modelId="{C965FC90-77B7-5745-94C1-39117BFE1CAA}" type="pres">
      <dgm:prSet presAssocID="{1BBE26B1-4E78-DF48-91CB-935B8AD2238C}" presName="linear" presStyleCnt="0">
        <dgm:presLayoutVars>
          <dgm:animLvl val="lvl"/>
          <dgm:resizeHandles val="exact"/>
        </dgm:presLayoutVars>
      </dgm:prSet>
      <dgm:spPr/>
    </dgm:pt>
    <dgm:pt modelId="{DDBBE390-7A4B-1B49-9BF9-ED03157B622D}" type="pres">
      <dgm:prSet presAssocID="{2CB26AE7-465F-4743-901A-0630057A991F}" presName="parentText" presStyleLbl="node1" presStyleIdx="0" presStyleCnt="3" custLinFactNeighborX="19290" custLinFactNeighborY="-7190">
        <dgm:presLayoutVars>
          <dgm:chMax val="0"/>
          <dgm:bulletEnabled val="1"/>
        </dgm:presLayoutVars>
      </dgm:prSet>
      <dgm:spPr/>
    </dgm:pt>
    <dgm:pt modelId="{187F5275-905D-7543-B3BC-7F051537EF73}" type="pres">
      <dgm:prSet presAssocID="{2CB26AE7-465F-4743-901A-0630057A991F}" presName="childText" presStyleLbl="revTx" presStyleIdx="0" presStyleCnt="3">
        <dgm:presLayoutVars>
          <dgm:bulletEnabled val="1"/>
        </dgm:presLayoutVars>
      </dgm:prSet>
      <dgm:spPr/>
    </dgm:pt>
    <dgm:pt modelId="{587702A2-4DB3-FA4C-A489-E3A879EBD348}" type="pres">
      <dgm:prSet presAssocID="{2D48C8B8-0F18-E549-BB65-F2838328A65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A9C5822-0151-3149-B42A-3996C5EE9C03}" type="pres">
      <dgm:prSet presAssocID="{2D48C8B8-0F18-E549-BB65-F2838328A65F}" presName="childText" presStyleLbl="revTx" presStyleIdx="1" presStyleCnt="3">
        <dgm:presLayoutVars>
          <dgm:bulletEnabled val="1"/>
        </dgm:presLayoutVars>
      </dgm:prSet>
      <dgm:spPr/>
    </dgm:pt>
    <dgm:pt modelId="{B232938E-D7E8-A34C-A22A-EBB1B7050D3B}" type="pres">
      <dgm:prSet presAssocID="{C358F1D2-FA7A-2C4F-A28C-4F9F9CEDDAF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5CD9B2B-590B-6F4E-A436-73E5AA79C93B}" type="pres">
      <dgm:prSet presAssocID="{C358F1D2-FA7A-2C4F-A28C-4F9F9CEDDAF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9E7BE03-7C58-4ED6-9BD5-6E4E1C2B079F}" srcId="{1BBE26B1-4E78-DF48-91CB-935B8AD2238C}" destId="{2CB26AE7-465F-4743-901A-0630057A991F}" srcOrd="0" destOrd="0" parTransId="{D402D1AA-614A-0E45-82A3-B796A1268F24}" sibTransId="{393079BF-6C01-4449-8275-B8C54EB72FE3}"/>
    <dgm:cxn modelId="{AB76CF40-3F80-4B9C-95E5-8E1A8154C565}" srcId="{2CB26AE7-465F-4743-901A-0630057A991F}" destId="{CADEC6DB-422D-D84D-8965-1C621AB8AAB3}" srcOrd="0" destOrd="0" parTransId="{B414BADE-7F9C-F946-A633-D8D81435ABB7}" sibTransId="{7D57BDB3-1B85-9948-B298-9CB013C0BFE4}"/>
    <dgm:cxn modelId="{1E83E76C-8DB5-4C18-BA39-1FE21960688F}" srcId="{1BBE26B1-4E78-DF48-91CB-935B8AD2238C}" destId="{2D48C8B8-0F18-E549-BB65-F2838328A65F}" srcOrd="1" destOrd="0" parTransId="{5BD62117-F9D2-EC4C-9B61-ADD9B7ACCD41}" sibTransId="{8CC44673-AFB5-D346-B147-464BC00DF372}"/>
    <dgm:cxn modelId="{C2C54BE8-A23D-4B4E-99FB-F838C145B3C1}" srcId="{2D48C8B8-0F18-E549-BB65-F2838328A65F}" destId="{B5107C1F-E174-874C-BA5A-889F31EF0B10}" srcOrd="0" destOrd="1" parTransId="{7E5DC4E2-0841-0847-B4A7-F24E19C77E58}" sibTransId="{B257E00B-0A3C-894F-BB34-138AA7E39C24}"/>
    <dgm:cxn modelId="{D6A55DC0-D712-4FD2-8EB1-CED67BD53824}" srcId="{1BBE26B1-4E78-DF48-91CB-935B8AD2238C}" destId="{C358F1D2-FA7A-2C4F-A28C-4F9F9CEDDAFE}" srcOrd="2" destOrd="0" parTransId="{A54D4579-47D0-F641-9D78-CA4D66155D27}" sibTransId="{19A99458-C32F-794B-AF2A-C6E67A8CDEFF}"/>
    <dgm:cxn modelId="{2347DB79-A808-4C57-97A9-4B07EB11EE22}" srcId="{C358F1D2-FA7A-2C4F-A28C-4F9F9CEDDAFE}" destId="{CC5C15DA-7DBE-774F-8689-4D4788050EEB}" srcOrd="0" destOrd="2" parTransId="{251A7B1A-636C-F948-BAB8-68EDAC24FBD7}" sibTransId="{F98055E5-22C3-0F45-9BC1-AE72A1702CAD}"/>
    <dgm:cxn modelId="{895F2FD6-E278-49A6-8595-788A7314F976}" type="presOf" srcId="{1BBE26B1-4E78-DF48-91CB-935B8AD2238C}" destId="{C965FC90-77B7-5745-94C1-39117BFE1CAA}" srcOrd="0" destOrd="0" presId="urn:microsoft.com/office/officeart/2005/8/layout/vList2#1"/>
    <dgm:cxn modelId="{53B3D31C-D768-41D4-8F5E-A6E9D3C3EEA2}" type="presParOf" srcId="{C965FC90-77B7-5745-94C1-39117BFE1CAA}" destId="{DDBBE390-7A4B-1B49-9BF9-ED03157B622D}" srcOrd="0" destOrd="0" presId="urn:microsoft.com/office/officeart/2005/8/layout/vList2#1"/>
    <dgm:cxn modelId="{F17130E8-5D88-48AB-B745-AF8FB1D671F7}" type="presOf" srcId="{2CB26AE7-465F-4743-901A-0630057A991F}" destId="{DDBBE390-7A4B-1B49-9BF9-ED03157B622D}" srcOrd="0" destOrd="0" presId="urn:microsoft.com/office/officeart/2005/8/layout/vList2#1"/>
    <dgm:cxn modelId="{68DA335B-F6F9-4132-8876-F8DEF50148A9}" type="presParOf" srcId="{C965FC90-77B7-5745-94C1-39117BFE1CAA}" destId="{187F5275-905D-7543-B3BC-7F051537EF73}" srcOrd="1" destOrd="0" presId="urn:microsoft.com/office/officeart/2005/8/layout/vList2#1"/>
    <dgm:cxn modelId="{552D509A-7319-4027-AAFC-1D73C9DD409A}" type="presOf" srcId="{CADEC6DB-422D-D84D-8965-1C621AB8AAB3}" destId="{187F5275-905D-7543-B3BC-7F051537EF73}" srcOrd="0" destOrd="0" presId="urn:microsoft.com/office/officeart/2005/8/layout/vList2#1"/>
    <dgm:cxn modelId="{FFCCD586-D065-4355-9DFB-F3B73C6B83C4}" type="presParOf" srcId="{C965FC90-77B7-5745-94C1-39117BFE1CAA}" destId="{587702A2-4DB3-FA4C-A489-E3A879EBD348}" srcOrd="2" destOrd="0" presId="urn:microsoft.com/office/officeart/2005/8/layout/vList2#1"/>
    <dgm:cxn modelId="{EF940B5E-9921-407C-B6F8-D46E111629CD}" type="presOf" srcId="{2D48C8B8-0F18-E549-BB65-F2838328A65F}" destId="{587702A2-4DB3-FA4C-A489-E3A879EBD348}" srcOrd="0" destOrd="0" presId="urn:microsoft.com/office/officeart/2005/8/layout/vList2#1"/>
    <dgm:cxn modelId="{A7931D6A-C4EB-495A-ACF7-5570FB0A167A}" type="presParOf" srcId="{C965FC90-77B7-5745-94C1-39117BFE1CAA}" destId="{7A9C5822-0151-3149-B42A-3996C5EE9C03}" srcOrd="3" destOrd="0" presId="urn:microsoft.com/office/officeart/2005/8/layout/vList2#1"/>
    <dgm:cxn modelId="{71E1ACEC-96D7-4084-B10C-49A55DDD2A4A}" type="presOf" srcId="{B5107C1F-E174-874C-BA5A-889F31EF0B10}" destId="{7A9C5822-0151-3149-B42A-3996C5EE9C03}" srcOrd="0" destOrd="0" presId="urn:microsoft.com/office/officeart/2005/8/layout/vList2#1"/>
    <dgm:cxn modelId="{A0CBDBB1-112E-4F65-ABC7-43896D1B0398}" type="presParOf" srcId="{C965FC90-77B7-5745-94C1-39117BFE1CAA}" destId="{B232938E-D7E8-A34C-A22A-EBB1B7050D3B}" srcOrd="4" destOrd="0" presId="urn:microsoft.com/office/officeart/2005/8/layout/vList2#1"/>
    <dgm:cxn modelId="{D82395DF-7B12-4C68-9D12-999400C18609}" type="presOf" srcId="{C358F1D2-FA7A-2C4F-A28C-4F9F9CEDDAFE}" destId="{B232938E-D7E8-A34C-A22A-EBB1B7050D3B}" srcOrd="0" destOrd="0" presId="urn:microsoft.com/office/officeart/2005/8/layout/vList2#1"/>
    <dgm:cxn modelId="{B302AEE2-AF35-4528-BF12-C0792B6A07E2}" type="presParOf" srcId="{C965FC90-77B7-5745-94C1-39117BFE1CAA}" destId="{65CD9B2B-590B-6F4E-A436-73E5AA79C93B}" srcOrd="5" destOrd="0" presId="urn:microsoft.com/office/officeart/2005/8/layout/vList2#1"/>
    <dgm:cxn modelId="{E94AC20F-AC11-4CB5-914F-471529FA3FC1}" type="presOf" srcId="{CC5C15DA-7DBE-774F-8689-4D4788050EEB}" destId="{65CD9B2B-590B-6F4E-A436-73E5AA79C93B}" srcOrd="0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534150" cy="4351338"/>
        <a:chOff x="0" y="0"/>
        <a:chExt cx="6534150" cy="4351338"/>
      </a:xfrm>
    </dsp:grpSpPr>
    <dsp:sp modelId="{DDBBE390-7A4B-1B49-9BF9-ED03157B622D}">
      <dsp:nvSpPr>
        <dsp:cNvPr id="3" name="圆角矩形 2"/>
        <dsp:cNvSpPr/>
      </dsp:nvSpPr>
      <dsp:spPr bwMode="white">
        <a:xfrm>
          <a:off x="0" y="0"/>
          <a:ext cx="6534150" cy="810895"/>
        </a:xfrm>
        <a:prstGeom prst="roundRect">
          <a:avLst/>
        </a:prstGeom>
        <a:solidFill>
          <a:srgbClr val="08897C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21920" tIns="121920" rIns="121920" bIns="121920" anchor="ctr"/>
        <a:lstStyle>
          <a:lvl1pPr algn="l">
            <a:defRPr sz="3800"/>
          </a:lvl1pPr>
          <a:lvl2pPr marL="285750" indent="-285750" algn="l">
            <a:defRPr sz="2900"/>
          </a:lvl2pPr>
          <a:lvl3pPr marL="571500" indent="-285750" algn="l">
            <a:defRPr sz="2900"/>
          </a:lvl3pPr>
          <a:lvl4pPr marL="857250" indent="-285750" algn="l">
            <a:defRPr sz="2900"/>
          </a:lvl4pPr>
          <a:lvl5pPr marL="1143000" indent="-285750" algn="l">
            <a:defRPr sz="2900"/>
          </a:lvl5pPr>
          <a:lvl6pPr marL="1428750" indent="-285750" algn="l">
            <a:defRPr sz="2900"/>
          </a:lvl6pPr>
          <a:lvl7pPr marL="1714500" indent="-285750" algn="l">
            <a:defRPr sz="2900"/>
          </a:lvl7pPr>
          <a:lvl8pPr marL="2000250" indent="-285750" algn="l">
            <a:defRPr sz="2900"/>
          </a:lvl8pPr>
          <a:lvl9pPr marL="2286000" indent="-285750" algn="l">
            <a:defRPr sz="2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strike="noStrike" baseline="0" dirty="0" err="1">
              <a:latin typeface="Garamond" panose="02020404030301010803" pitchFamily="18" charset="0"/>
            </a:rPr>
            <a:t>Target</a:t>
          </a:r>
          <a:r>
            <a:rPr lang="en-US" sz="3200" b="1" strike="noStrike" baseline="0" dirty="0">
              <a:latin typeface="Garamond" panose="02020404030301010803" pitchFamily="18" charset="0"/>
            </a:rPr>
            <a:t> Gene</a:t>
          </a:r>
          <a:r>
            <a:rPr lang="en-US" sz="3200" b="1" dirty="0">
              <a:latin typeface="Garamond" panose="02020404030301010803" pitchFamily="18" charset="0"/>
            </a:rPr>
            <a:t> Name</a:t>
          </a:r>
          <a:endParaRPr sz="3800"/>
        </a:p>
      </dsp:txBody>
      <dsp:txXfrm>
        <a:off x="0" y="0"/>
        <a:ext cx="6534150" cy="810895"/>
      </dsp:txXfrm>
    </dsp:sp>
    <dsp:sp modelId="{187F5275-905D-7543-B3BC-7F051537EF73}">
      <dsp:nvSpPr>
        <dsp:cNvPr id="4" name="矩形 3"/>
        <dsp:cNvSpPr/>
      </dsp:nvSpPr>
      <dsp:spPr bwMode="white">
        <a:xfrm>
          <a:off x="0" y="826301"/>
          <a:ext cx="6534150" cy="62928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207459" tIns="48260" rIns="270256" bIns="48260" anchor="t"/>
        <a:lstStyle>
          <a:lvl1pPr algn="l">
            <a:defRPr sz="3800"/>
          </a:lvl1pPr>
          <a:lvl2pPr marL="285750" indent="-285750" algn="l">
            <a:defRPr sz="2900"/>
          </a:lvl2pPr>
          <a:lvl3pPr marL="571500" indent="-285750" algn="l">
            <a:defRPr sz="2900"/>
          </a:lvl3pPr>
          <a:lvl4pPr marL="857250" indent="-285750" algn="l">
            <a:defRPr sz="2900"/>
          </a:lvl4pPr>
          <a:lvl5pPr marL="1143000" indent="-285750" algn="l">
            <a:defRPr sz="2900"/>
          </a:lvl5pPr>
          <a:lvl6pPr marL="1428750" indent="-285750" algn="l">
            <a:defRPr sz="2900"/>
          </a:lvl6pPr>
          <a:lvl7pPr marL="1714500" indent="-285750" algn="l">
            <a:defRPr sz="2900"/>
          </a:lvl7pPr>
          <a:lvl8pPr marL="2000250" indent="-285750" algn="l">
            <a:defRPr sz="2900"/>
          </a:lvl8pPr>
          <a:lvl9pPr marL="2286000" indent="-285750" algn="l">
            <a:defRPr sz="2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dirty="0">
              <a:solidFill>
                <a:schemeClr val="tx1"/>
              </a:solidFill>
              <a:latin typeface="Garamond" panose="02020404030301010803" pitchFamily="18" charset="0"/>
              <a:sym typeface="+mn-ea"/>
            </a:rPr>
            <a:t>Ltbr</a:t>
          </a:r>
          <a:endParaRPr lang="en-US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0" y="826301"/>
        <a:ext cx="6534150" cy="629280"/>
      </dsp:txXfrm>
    </dsp:sp>
    <dsp:sp modelId="{587702A2-4DB3-FA4C-A489-E3A879EBD348}">
      <dsp:nvSpPr>
        <dsp:cNvPr id="5" name="圆角矩形 4"/>
        <dsp:cNvSpPr/>
      </dsp:nvSpPr>
      <dsp:spPr bwMode="white">
        <a:xfrm>
          <a:off x="0" y="1455581"/>
          <a:ext cx="6534150" cy="810895"/>
        </a:xfrm>
        <a:prstGeom prst="roundRect">
          <a:avLst/>
        </a:prstGeom>
        <a:solidFill>
          <a:srgbClr val="08897C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1920" tIns="121920" rIns="121920" bIns="121920" anchor="ctr"/>
        <a:lstStyle>
          <a:lvl1pPr algn="l">
            <a:defRPr sz="3800"/>
          </a:lvl1pPr>
          <a:lvl2pPr marL="285750" indent="-285750" algn="l">
            <a:defRPr sz="2900"/>
          </a:lvl2pPr>
          <a:lvl3pPr marL="571500" indent="-285750" algn="l">
            <a:defRPr sz="2900"/>
          </a:lvl3pPr>
          <a:lvl4pPr marL="857250" indent="-285750" algn="l">
            <a:defRPr sz="2900"/>
          </a:lvl4pPr>
          <a:lvl5pPr marL="1143000" indent="-285750" algn="l">
            <a:defRPr sz="2900"/>
          </a:lvl5pPr>
          <a:lvl6pPr marL="1428750" indent="-285750" algn="l">
            <a:defRPr sz="2900"/>
          </a:lvl6pPr>
          <a:lvl7pPr marL="1714500" indent="-285750" algn="l">
            <a:defRPr sz="2900"/>
          </a:lvl7pPr>
          <a:lvl8pPr marL="2000250" indent="-285750" algn="l">
            <a:defRPr sz="2900"/>
          </a:lvl8pPr>
          <a:lvl9pPr marL="2286000" indent="-285750" algn="l">
            <a:defRPr sz="2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dirty="0">
              <a:latin typeface="Garamond" panose="02020404030301010803" pitchFamily="18" charset="0"/>
            </a:rPr>
            <a:t>Project Type</a:t>
          </a:r>
        </a:p>
      </dsp:txBody>
      <dsp:txXfrm>
        <a:off x="0" y="1455581"/>
        <a:ext cx="6534150" cy="810895"/>
      </dsp:txXfrm>
    </dsp:sp>
    <dsp:sp modelId="{7A9C5822-0151-3149-B42A-3996C5EE9C03}">
      <dsp:nvSpPr>
        <dsp:cNvPr id="6" name="矩形 5"/>
        <dsp:cNvSpPr/>
      </dsp:nvSpPr>
      <dsp:spPr bwMode="white">
        <a:xfrm>
          <a:off x="0" y="2266477"/>
          <a:ext cx="6534150" cy="62928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207459" tIns="48260" rIns="270256" bIns="48260" anchor="t"/>
        <a:lstStyle>
          <a:lvl1pPr algn="l">
            <a:defRPr sz="3800"/>
          </a:lvl1pPr>
          <a:lvl2pPr marL="285750" indent="-285750" algn="l">
            <a:defRPr sz="2900"/>
          </a:lvl2pPr>
          <a:lvl3pPr marL="571500" indent="-285750" algn="l">
            <a:defRPr sz="2900"/>
          </a:lvl3pPr>
          <a:lvl4pPr marL="857250" indent="-285750" algn="l">
            <a:defRPr sz="2900"/>
          </a:lvl4pPr>
          <a:lvl5pPr marL="1143000" indent="-285750" algn="l">
            <a:defRPr sz="2900"/>
          </a:lvl5pPr>
          <a:lvl6pPr marL="1428750" indent="-285750" algn="l">
            <a:defRPr sz="2900"/>
          </a:lvl6pPr>
          <a:lvl7pPr marL="1714500" indent="-285750" algn="l">
            <a:defRPr sz="2900"/>
          </a:lvl7pPr>
          <a:lvl8pPr marL="2000250" indent="-285750" algn="l">
            <a:defRPr sz="2900"/>
          </a:lvl8pPr>
          <a:lvl9pPr marL="2286000" indent="-285750" algn="l">
            <a:defRPr sz="2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dirty="0">
              <a:solidFill>
                <a:schemeClr val="tx1"/>
              </a:solidFill>
              <a:latin typeface="Garamond" panose="02020404030301010803" pitchFamily="18" charset="0"/>
            </a:rPr>
            <a:t>Cas9-CKO</a:t>
          </a:r>
          <a:endParaRPr lang="en-US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0" y="2266477"/>
        <a:ext cx="6534150" cy="629280"/>
      </dsp:txXfrm>
    </dsp:sp>
    <dsp:sp modelId="{B232938E-D7E8-A34C-A22A-EBB1B7050D3B}">
      <dsp:nvSpPr>
        <dsp:cNvPr id="7" name="圆角矩形 6"/>
        <dsp:cNvSpPr/>
      </dsp:nvSpPr>
      <dsp:spPr bwMode="white">
        <a:xfrm>
          <a:off x="0" y="2895756"/>
          <a:ext cx="6534150" cy="810895"/>
        </a:xfrm>
        <a:prstGeom prst="roundRect">
          <a:avLst/>
        </a:prstGeom>
        <a:solidFill>
          <a:srgbClr val="08897C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21920" tIns="121920" rIns="121920" bIns="121920" anchor="ctr"/>
        <a:lstStyle>
          <a:lvl1pPr algn="l">
            <a:defRPr sz="3800"/>
          </a:lvl1pPr>
          <a:lvl2pPr marL="285750" indent="-285750" algn="l">
            <a:defRPr sz="2900"/>
          </a:lvl2pPr>
          <a:lvl3pPr marL="571500" indent="-285750" algn="l">
            <a:defRPr sz="2900"/>
          </a:lvl3pPr>
          <a:lvl4pPr marL="857250" indent="-285750" algn="l">
            <a:defRPr sz="2900"/>
          </a:lvl4pPr>
          <a:lvl5pPr marL="1143000" indent="-285750" algn="l">
            <a:defRPr sz="2900"/>
          </a:lvl5pPr>
          <a:lvl6pPr marL="1428750" indent="-285750" algn="l">
            <a:defRPr sz="2900"/>
          </a:lvl6pPr>
          <a:lvl7pPr marL="1714500" indent="-285750" algn="l">
            <a:defRPr sz="2900"/>
          </a:lvl7pPr>
          <a:lvl8pPr marL="2000250" indent="-285750" algn="l">
            <a:defRPr sz="2900"/>
          </a:lvl8pPr>
          <a:lvl9pPr marL="2286000" indent="-285750" algn="l">
            <a:defRPr sz="2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dirty="0" err="1">
              <a:latin typeface="Garamond" panose="02020404030301010803" pitchFamily="18" charset="0"/>
            </a:rPr>
            <a:t>Genetic</a:t>
          </a:r>
          <a:r>
            <a:rPr lang="en-US" sz="3200" b="1" dirty="0">
              <a:latin typeface="Garamond" panose="02020404030301010803" pitchFamily="18" charset="0"/>
            </a:rPr>
            <a:t> Background</a:t>
          </a:r>
          <a:endParaRPr sz="3800"/>
        </a:p>
      </dsp:txBody>
      <dsp:txXfrm>
        <a:off x="0" y="2895756"/>
        <a:ext cx="6534150" cy="810895"/>
      </dsp:txXfrm>
    </dsp:sp>
    <dsp:sp modelId="{65CD9B2B-590B-6F4E-A436-73E5AA79C93B}">
      <dsp:nvSpPr>
        <dsp:cNvPr id="8" name="矩形 7"/>
        <dsp:cNvSpPr/>
      </dsp:nvSpPr>
      <dsp:spPr bwMode="white">
        <a:xfrm>
          <a:off x="0" y="3706651"/>
          <a:ext cx="6534150" cy="62928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207459" tIns="48260" rIns="270256" bIns="48260" anchor="t"/>
        <a:lstStyle>
          <a:lvl1pPr algn="l">
            <a:defRPr sz="3800"/>
          </a:lvl1pPr>
          <a:lvl2pPr marL="285750" indent="-285750" algn="l">
            <a:defRPr sz="2900"/>
          </a:lvl2pPr>
          <a:lvl3pPr marL="571500" indent="-285750" algn="l">
            <a:defRPr sz="2900"/>
          </a:lvl3pPr>
          <a:lvl4pPr marL="857250" indent="-285750" algn="l">
            <a:defRPr sz="2900"/>
          </a:lvl4pPr>
          <a:lvl5pPr marL="1143000" indent="-285750" algn="l">
            <a:defRPr sz="2900"/>
          </a:lvl5pPr>
          <a:lvl6pPr marL="1428750" indent="-285750" algn="l">
            <a:defRPr sz="2900"/>
          </a:lvl6pPr>
          <a:lvl7pPr marL="1714500" indent="-285750" algn="l">
            <a:defRPr sz="2900"/>
          </a:lvl7pPr>
          <a:lvl8pPr marL="2000250" indent="-285750" algn="l">
            <a:defRPr sz="2900"/>
          </a:lvl8pPr>
          <a:lvl9pPr marL="2286000" indent="-285750" algn="l">
            <a:defRPr sz="2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dirty="0">
              <a:solidFill>
                <a:schemeClr val="tx1"/>
              </a:solidFill>
              <a:latin typeface="Garamond" panose="02020404030301010803" pitchFamily="18" charset="0"/>
            </a:rPr>
            <a:t>C57BL/6J</a:t>
          </a:r>
          <a:r>
            <a:rPr lang="en-US" dirty="0">
              <a:solidFill>
                <a:schemeClr val="tx1"/>
              </a:solidFill>
              <a:latin typeface="Garamond" panose="02020404030301010803" pitchFamily="18" charset="0"/>
            </a:rPr>
            <a:t>Gpt</a:t>
          </a:r>
          <a:endParaRPr lang="en-US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0" y="3706651"/>
        <a:ext cx="6534150" cy="629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emf"/><Relationship Id="rId4" Type="http://schemas.openxmlformats.org/officeDocument/2006/relationships/image" Target="../media/image3.emf"/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emf"/><Relationship Id="rId4" Type="http://schemas.openxmlformats.org/officeDocument/2006/relationships/image" Target="../media/image3.emf"/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emf"/><Relationship Id="rId4" Type="http://schemas.openxmlformats.org/officeDocument/2006/relationships/image" Target="../media/image3.emf"/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emf"/><Relationship Id="rId4" Type="http://schemas.openxmlformats.org/officeDocument/2006/relationships/image" Target="../media/image3.emf"/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emf"/><Relationship Id="rId4" Type="http://schemas.openxmlformats.org/officeDocument/2006/relationships/image" Target="../media/image3.emf"/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emf"/><Relationship Id="rId4" Type="http://schemas.openxmlformats.org/officeDocument/2006/relationships/image" Target="../media/image3.emf"/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emf"/><Relationship Id="rId4" Type="http://schemas.openxmlformats.org/officeDocument/2006/relationships/image" Target="../media/image3.emf"/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emf"/><Relationship Id="rId4" Type="http://schemas.openxmlformats.org/officeDocument/2006/relationships/image" Target="../media/image3.emf"/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6478-DD74-9940-A6B5-345086A9C7A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7E5E-8190-B643-BDE9-DE17EED6A51B}" type="slidenum">
              <a:rPr lang="en-US" smtClean="0"/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0"/>
            <a:ext cx="12310958" cy="6858000"/>
            <a:chOff x="0" y="0"/>
            <a:chExt cx="12310958" cy="6858000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6"/>
            <a:stretch>
              <a:fillRect/>
            </a:stretch>
          </p:blipFill>
          <p:spPr>
            <a:xfrm>
              <a:off x="0" y="0"/>
              <a:ext cx="5888178" cy="91969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079"/>
            <a:stretch>
              <a:fillRect/>
            </a:stretch>
          </p:blipFill>
          <p:spPr>
            <a:xfrm>
              <a:off x="5372735" y="0"/>
              <a:ext cx="3237865" cy="91969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9993" y="309908"/>
              <a:ext cx="3258007" cy="526361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 userDrawn="1"/>
          </p:nvGrpSpPr>
          <p:grpSpPr>
            <a:xfrm>
              <a:off x="0" y="6080124"/>
              <a:ext cx="12192000" cy="777876"/>
              <a:chOff x="0" y="6080124"/>
              <a:chExt cx="12192000" cy="777876"/>
            </a:xfrm>
          </p:grpSpPr>
          <p:pic>
            <p:nvPicPr>
              <p:cNvPr id="10" name="Picture 9"/>
              <p:cNvPicPr>
                <a:picLocks noChangeAspect="1"/>
              </p:cNvPicPr>
              <p:nvPr userDrawn="1"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061" r="2555" b="37465"/>
              <a:stretch>
                <a:fillRect/>
              </a:stretch>
            </p:blipFill>
            <p:spPr bwMode="auto">
              <a:xfrm>
                <a:off x="0" y="6080125"/>
                <a:ext cx="5737757" cy="77787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 userDrawn="1"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061" r="16644" b="37465"/>
              <a:stretch>
                <a:fillRect/>
              </a:stretch>
            </p:blipFill>
            <p:spPr bwMode="auto">
              <a:xfrm>
                <a:off x="5737757" y="6080124"/>
                <a:ext cx="6454243" cy="777875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355"/>
            <a:stretch>
              <a:fillRect/>
            </a:stretch>
          </p:blipFill>
          <p:spPr>
            <a:xfrm>
              <a:off x="9135958" y="6080123"/>
              <a:ext cx="3175000" cy="77787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6478-DD74-9940-A6B5-345086A9C7A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7E5E-8190-B643-BDE9-DE17EED6A51B}" type="slidenum">
              <a:rPr lang="en-US" smtClean="0"/>
            </a:fld>
            <a:endParaRPr lang="en-US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0" y="6180139"/>
            <a:ext cx="12310958" cy="693538"/>
            <a:chOff x="0" y="6180139"/>
            <a:chExt cx="12310958" cy="693538"/>
          </a:xfrm>
        </p:grpSpPr>
        <p:grpSp>
          <p:nvGrpSpPr>
            <p:cNvPr id="32" name="Group 31"/>
            <p:cNvGrpSpPr/>
            <p:nvPr userDrawn="1"/>
          </p:nvGrpSpPr>
          <p:grpSpPr>
            <a:xfrm>
              <a:off x="0" y="6180139"/>
              <a:ext cx="12310958" cy="677862"/>
              <a:chOff x="0" y="6080123"/>
              <a:chExt cx="12310958" cy="677862"/>
            </a:xfrm>
          </p:grpSpPr>
          <p:grpSp>
            <p:nvGrpSpPr>
              <p:cNvPr id="35" name="Group 34"/>
              <p:cNvGrpSpPr/>
              <p:nvPr userDrawn="1"/>
            </p:nvGrpSpPr>
            <p:grpSpPr>
              <a:xfrm>
                <a:off x="0" y="6080125"/>
                <a:ext cx="12192000" cy="677860"/>
                <a:chOff x="0" y="6080125"/>
                <a:chExt cx="12192000" cy="677860"/>
              </a:xfrm>
            </p:grpSpPr>
            <p:pic>
              <p:nvPicPr>
                <p:cNvPr id="37" name="Picture 36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0" r="2555" b="43698"/>
                <a:stretch>
                  <a:fillRect/>
                </a:stretch>
              </p:blipFill>
              <p:spPr bwMode="auto">
                <a:xfrm>
                  <a:off x="0" y="6080125"/>
                  <a:ext cx="5737757" cy="677859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8" name="Picture 37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1" r="16644" b="43698"/>
                <a:stretch>
                  <a:fillRect/>
                </a:stretch>
              </p:blipFill>
              <p:spPr bwMode="auto">
                <a:xfrm>
                  <a:off x="5737757" y="6080125"/>
                  <a:ext cx="6454243" cy="67786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pic>
            <p:nvPicPr>
              <p:cNvPr id="36" name="Picture 35"/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29724"/>
              <a:stretch>
                <a:fillRect/>
              </a:stretch>
            </p:blipFill>
            <p:spPr>
              <a:xfrm>
                <a:off x="9135958" y="6080123"/>
                <a:ext cx="3175000" cy="677861"/>
              </a:xfrm>
              <a:prstGeom prst="rect">
                <a:avLst/>
              </a:prstGeom>
            </p:spPr>
          </p:pic>
        </p:grpSp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99" y="6353039"/>
              <a:ext cx="2613557" cy="42224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627"/>
            <a:stretch>
              <a:fillRect/>
            </a:stretch>
          </p:blipFill>
          <p:spPr>
            <a:xfrm flipH="1">
              <a:off x="1725614" y="6195818"/>
              <a:ext cx="3237865" cy="6778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6478-DD74-9940-A6B5-345086A9C7A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7E5E-8190-B643-BDE9-DE17EED6A51B}" type="slidenum">
              <a:rPr lang="en-US" smtClean="0"/>
            </a:fld>
            <a:endParaRPr lang="en-US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0" y="6180139"/>
            <a:ext cx="12310958" cy="693538"/>
            <a:chOff x="0" y="6180139"/>
            <a:chExt cx="12310958" cy="693538"/>
          </a:xfrm>
        </p:grpSpPr>
        <p:grpSp>
          <p:nvGrpSpPr>
            <p:cNvPr id="35" name="Group 34"/>
            <p:cNvGrpSpPr/>
            <p:nvPr userDrawn="1"/>
          </p:nvGrpSpPr>
          <p:grpSpPr>
            <a:xfrm>
              <a:off x="0" y="6180139"/>
              <a:ext cx="12310958" cy="677862"/>
              <a:chOff x="0" y="6080123"/>
              <a:chExt cx="12310958" cy="677862"/>
            </a:xfrm>
          </p:grpSpPr>
          <p:grpSp>
            <p:nvGrpSpPr>
              <p:cNvPr id="38" name="Group 37"/>
              <p:cNvGrpSpPr/>
              <p:nvPr userDrawn="1"/>
            </p:nvGrpSpPr>
            <p:grpSpPr>
              <a:xfrm>
                <a:off x="0" y="6080125"/>
                <a:ext cx="12192000" cy="677860"/>
                <a:chOff x="0" y="6080125"/>
                <a:chExt cx="12192000" cy="677860"/>
              </a:xfrm>
            </p:grpSpPr>
            <p:pic>
              <p:nvPicPr>
                <p:cNvPr id="40" name="Picture 39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0" r="2555" b="43698"/>
                <a:stretch>
                  <a:fillRect/>
                </a:stretch>
              </p:blipFill>
              <p:spPr bwMode="auto">
                <a:xfrm>
                  <a:off x="0" y="6080125"/>
                  <a:ext cx="5737757" cy="677859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41" name="Picture 40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1" r="16644" b="43698"/>
                <a:stretch>
                  <a:fillRect/>
                </a:stretch>
              </p:blipFill>
              <p:spPr bwMode="auto">
                <a:xfrm>
                  <a:off x="5737757" y="6080125"/>
                  <a:ext cx="6454243" cy="67786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pic>
            <p:nvPicPr>
              <p:cNvPr id="39" name="Picture 38"/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29724"/>
              <a:stretch>
                <a:fillRect/>
              </a:stretch>
            </p:blipFill>
            <p:spPr>
              <a:xfrm>
                <a:off x="9135958" y="6080123"/>
                <a:ext cx="3175000" cy="677861"/>
              </a:xfrm>
              <a:prstGeom prst="rect">
                <a:avLst/>
              </a:prstGeom>
            </p:spPr>
          </p:pic>
        </p:grpSp>
        <p:pic>
          <p:nvPicPr>
            <p:cNvPr id="36" name="Picture 3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99" y="6353039"/>
              <a:ext cx="2613557" cy="422244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627"/>
            <a:stretch>
              <a:fillRect/>
            </a:stretch>
          </p:blipFill>
          <p:spPr>
            <a:xfrm flipH="1">
              <a:off x="1725614" y="6195818"/>
              <a:ext cx="3237865" cy="6778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6478-DD74-9940-A6B5-345086A9C7A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7E5E-8190-B643-BDE9-DE17EED6A51B}" type="slidenum">
              <a:rPr lang="en-US" smtClean="0"/>
            </a:fld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12310958" cy="6858000"/>
            <a:chOff x="0" y="0"/>
            <a:chExt cx="12310958" cy="6858000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6"/>
            <a:stretch>
              <a:fillRect/>
            </a:stretch>
          </p:blipFill>
          <p:spPr>
            <a:xfrm>
              <a:off x="0" y="0"/>
              <a:ext cx="5888178" cy="91969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079"/>
            <a:stretch>
              <a:fillRect/>
            </a:stretch>
          </p:blipFill>
          <p:spPr>
            <a:xfrm>
              <a:off x="5372735" y="0"/>
              <a:ext cx="3237865" cy="91969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9993" y="309908"/>
              <a:ext cx="3258007" cy="526361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 userDrawn="1"/>
          </p:nvGrpSpPr>
          <p:grpSpPr>
            <a:xfrm>
              <a:off x="0" y="6080124"/>
              <a:ext cx="12192000" cy="777876"/>
              <a:chOff x="0" y="6080124"/>
              <a:chExt cx="12192000" cy="777876"/>
            </a:xfrm>
          </p:grpSpPr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061" r="2555" b="37465"/>
              <a:stretch>
                <a:fillRect/>
              </a:stretch>
            </p:blipFill>
            <p:spPr bwMode="auto">
              <a:xfrm>
                <a:off x="0" y="6080125"/>
                <a:ext cx="5737757" cy="77787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3" name="Picture 22"/>
              <p:cNvPicPr>
                <a:picLocks noChangeAspect="1"/>
              </p:cNvPicPr>
              <p:nvPr userDrawn="1"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061" r="16644" b="37465"/>
              <a:stretch>
                <a:fillRect/>
              </a:stretch>
            </p:blipFill>
            <p:spPr bwMode="auto">
              <a:xfrm>
                <a:off x="5737757" y="6080124"/>
                <a:ext cx="6454243" cy="777875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355"/>
            <a:stretch>
              <a:fillRect/>
            </a:stretch>
          </p:blipFill>
          <p:spPr>
            <a:xfrm>
              <a:off x="9135958" y="6080123"/>
              <a:ext cx="3175000" cy="77787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6478-DD74-9940-A6B5-345086A9C7A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7E5E-8190-B643-BDE9-DE17EED6A51B}" type="slidenum">
              <a:rPr lang="en-US" smtClean="0"/>
            </a:fld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0" y="6180139"/>
            <a:ext cx="12310958" cy="693538"/>
            <a:chOff x="0" y="6180139"/>
            <a:chExt cx="12310958" cy="693538"/>
          </a:xfrm>
        </p:grpSpPr>
        <p:grpSp>
          <p:nvGrpSpPr>
            <p:cNvPr id="33" name="Group 32"/>
            <p:cNvGrpSpPr/>
            <p:nvPr userDrawn="1"/>
          </p:nvGrpSpPr>
          <p:grpSpPr>
            <a:xfrm>
              <a:off x="0" y="6180139"/>
              <a:ext cx="12310958" cy="677862"/>
              <a:chOff x="0" y="6080123"/>
              <a:chExt cx="12310958" cy="677862"/>
            </a:xfrm>
          </p:grpSpPr>
          <p:grpSp>
            <p:nvGrpSpPr>
              <p:cNvPr id="36" name="Group 35"/>
              <p:cNvGrpSpPr/>
              <p:nvPr userDrawn="1"/>
            </p:nvGrpSpPr>
            <p:grpSpPr>
              <a:xfrm>
                <a:off x="0" y="6080125"/>
                <a:ext cx="12192000" cy="677860"/>
                <a:chOff x="0" y="6080125"/>
                <a:chExt cx="12192000" cy="677860"/>
              </a:xfrm>
            </p:grpSpPr>
            <p:pic>
              <p:nvPicPr>
                <p:cNvPr id="38" name="Picture 37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0" r="2555" b="43698"/>
                <a:stretch>
                  <a:fillRect/>
                </a:stretch>
              </p:blipFill>
              <p:spPr bwMode="auto">
                <a:xfrm>
                  <a:off x="0" y="6080125"/>
                  <a:ext cx="5737757" cy="677859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9" name="Picture 38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1" r="16644" b="43698"/>
                <a:stretch>
                  <a:fillRect/>
                </a:stretch>
              </p:blipFill>
              <p:spPr bwMode="auto">
                <a:xfrm>
                  <a:off x="5737757" y="6080125"/>
                  <a:ext cx="6454243" cy="67786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29724"/>
              <a:stretch>
                <a:fillRect/>
              </a:stretch>
            </p:blipFill>
            <p:spPr>
              <a:xfrm>
                <a:off x="9135958" y="6080123"/>
                <a:ext cx="3175000" cy="677861"/>
              </a:xfrm>
              <a:prstGeom prst="rect">
                <a:avLst/>
              </a:prstGeom>
            </p:spPr>
          </p:pic>
        </p:grpSp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99" y="6353039"/>
              <a:ext cx="2613557" cy="42224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627"/>
            <a:stretch>
              <a:fillRect/>
            </a:stretch>
          </p:blipFill>
          <p:spPr>
            <a:xfrm flipH="1">
              <a:off x="1725614" y="6195818"/>
              <a:ext cx="3237865" cy="6778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6478-DD74-9940-A6B5-345086A9C7A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7E5E-8190-B643-BDE9-DE17EED6A51B}" type="slidenum">
              <a:rPr lang="en-US" smtClean="0"/>
            </a:fld>
            <a:endParaRPr lang="en-US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0" y="6180139"/>
            <a:ext cx="12310958" cy="693538"/>
            <a:chOff x="0" y="6180139"/>
            <a:chExt cx="12310958" cy="693538"/>
          </a:xfrm>
        </p:grpSpPr>
        <p:grpSp>
          <p:nvGrpSpPr>
            <p:cNvPr id="35" name="Group 34"/>
            <p:cNvGrpSpPr/>
            <p:nvPr userDrawn="1"/>
          </p:nvGrpSpPr>
          <p:grpSpPr>
            <a:xfrm>
              <a:off x="0" y="6180139"/>
              <a:ext cx="12310958" cy="677862"/>
              <a:chOff x="0" y="6080123"/>
              <a:chExt cx="12310958" cy="677862"/>
            </a:xfrm>
          </p:grpSpPr>
          <p:grpSp>
            <p:nvGrpSpPr>
              <p:cNvPr id="38" name="Group 37"/>
              <p:cNvGrpSpPr/>
              <p:nvPr userDrawn="1"/>
            </p:nvGrpSpPr>
            <p:grpSpPr>
              <a:xfrm>
                <a:off x="0" y="6080125"/>
                <a:ext cx="12192000" cy="677860"/>
                <a:chOff x="0" y="6080125"/>
                <a:chExt cx="12192000" cy="677860"/>
              </a:xfrm>
            </p:grpSpPr>
            <p:pic>
              <p:nvPicPr>
                <p:cNvPr id="40" name="Picture 39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0" r="2555" b="43698"/>
                <a:stretch>
                  <a:fillRect/>
                </a:stretch>
              </p:blipFill>
              <p:spPr bwMode="auto">
                <a:xfrm>
                  <a:off x="0" y="6080125"/>
                  <a:ext cx="5737757" cy="677859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41" name="Picture 40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1" r="16644" b="43698"/>
                <a:stretch>
                  <a:fillRect/>
                </a:stretch>
              </p:blipFill>
              <p:spPr bwMode="auto">
                <a:xfrm>
                  <a:off x="5737757" y="6080125"/>
                  <a:ext cx="6454243" cy="67786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pic>
            <p:nvPicPr>
              <p:cNvPr id="39" name="Picture 38"/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29724"/>
              <a:stretch>
                <a:fillRect/>
              </a:stretch>
            </p:blipFill>
            <p:spPr>
              <a:xfrm>
                <a:off x="9135958" y="6080123"/>
                <a:ext cx="3175000" cy="677861"/>
              </a:xfrm>
              <a:prstGeom prst="rect">
                <a:avLst/>
              </a:prstGeom>
            </p:spPr>
          </p:pic>
        </p:grpSp>
        <p:pic>
          <p:nvPicPr>
            <p:cNvPr id="36" name="Picture 3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99" y="6353039"/>
              <a:ext cx="2613557" cy="422244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627"/>
            <a:stretch>
              <a:fillRect/>
            </a:stretch>
          </p:blipFill>
          <p:spPr>
            <a:xfrm flipH="1">
              <a:off x="1725614" y="6195818"/>
              <a:ext cx="3237865" cy="6778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6478-DD74-9940-A6B5-345086A9C7A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7E5E-8190-B643-BDE9-DE17EED6A51B}" type="slidenum">
              <a:rPr lang="en-US" smtClean="0"/>
            </a:fld>
            <a:endParaRPr lang="en-US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0" y="6180139"/>
            <a:ext cx="12310958" cy="693538"/>
            <a:chOff x="0" y="6180139"/>
            <a:chExt cx="12310958" cy="693538"/>
          </a:xfrm>
        </p:grpSpPr>
        <p:grpSp>
          <p:nvGrpSpPr>
            <p:cNvPr id="31" name="Group 30"/>
            <p:cNvGrpSpPr/>
            <p:nvPr userDrawn="1"/>
          </p:nvGrpSpPr>
          <p:grpSpPr>
            <a:xfrm>
              <a:off x="0" y="6180139"/>
              <a:ext cx="12310958" cy="677862"/>
              <a:chOff x="0" y="6080123"/>
              <a:chExt cx="12310958" cy="677862"/>
            </a:xfrm>
          </p:grpSpPr>
          <p:grpSp>
            <p:nvGrpSpPr>
              <p:cNvPr id="34" name="Group 33"/>
              <p:cNvGrpSpPr/>
              <p:nvPr userDrawn="1"/>
            </p:nvGrpSpPr>
            <p:grpSpPr>
              <a:xfrm>
                <a:off x="0" y="6080125"/>
                <a:ext cx="12192000" cy="677860"/>
                <a:chOff x="0" y="6080125"/>
                <a:chExt cx="12192000" cy="677860"/>
              </a:xfrm>
            </p:grpSpPr>
            <p:pic>
              <p:nvPicPr>
                <p:cNvPr id="36" name="Picture 35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0" r="2555" b="43698"/>
                <a:stretch>
                  <a:fillRect/>
                </a:stretch>
              </p:blipFill>
              <p:spPr bwMode="auto">
                <a:xfrm>
                  <a:off x="0" y="6080125"/>
                  <a:ext cx="5737757" cy="677859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7" name="Picture 36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1" r="16644" b="43698"/>
                <a:stretch>
                  <a:fillRect/>
                </a:stretch>
              </p:blipFill>
              <p:spPr bwMode="auto">
                <a:xfrm>
                  <a:off x="5737757" y="6080125"/>
                  <a:ext cx="6454243" cy="67786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pic>
            <p:nvPicPr>
              <p:cNvPr id="35" name="Picture 34"/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29724"/>
              <a:stretch>
                <a:fillRect/>
              </a:stretch>
            </p:blipFill>
            <p:spPr>
              <a:xfrm>
                <a:off x="9135958" y="6080123"/>
                <a:ext cx="3175000" cy="677861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99" y="6353039"/>
              <a:ext cx="2613557" cy="42224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627"/>
            <a:stretch>
              <a:fillRect/>
            </a:stretch>
          </p:blipFill>
          <p:spPr>
            <a:xfrm flipH="1">
              <a:off x="1725614" y="6195818"/>
              <a:ext cx="3237865" cy="6778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6478-DD74-9940-A6B5-345086A9C7A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7E5E-8190-B643-BDE9-DE17EED6A51B}" type="slidenum">
              <a:rPr lang="en-US" smtClean="0"/>
            </a:fld>
            <a:endParaRPr lang="en-US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80139"/>
            <a:ext cx="12310958" cy="693538"/>
            <a:chOff x="0" y="6180139"/>
            <a:chExt cx="12310958" cy="693538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0" y="6180139"/>
              <a:ext cx="12310958" cy="677862"/>
              <a:chOff x="0" y="6080123"/>
              <a:chExt cx="12310958" cy="677862"/>
            </a:xfrm>
          </p:grpSpPr>
          <p:grpSp>
            <p:nvGrpSpPr>
              <p:cNvPr id="25" name="Group 24"/>
              <p:cNvGrpSpPr/>
              <p:nvPr userDrawn="1"/>
            </p:nvGrpSpPr>
            <p:grpSpPr>
              <a:xfrm>
                <a:off x="0" y="6080125"/>
                <a:ext cx="12192000" cy="677860"/>
                <a:chOff x="0" y="6080125"/>
                <a:chExt cx="12192000" cy="677860"/>
              </a:xfrm>
            </p:grpSpPr>
            <p:pic>
              <p:nvPicPr>
                <p:cNvPr id="27" name="Picture 26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0" r="2555" b="43698"/>
                <a:stretch>
                  <a:fillRect/>
                </a:stretch>
              </p:blipFill>
              <p:spPr bwMode="auto">
                <a:xfrm>
                  <a:off x="0" y="6080125"/>
                  <a:ext cx="5737757" cy="677859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8" name="Picture 27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1" r="16644" b="43698"/>
                <a:stretch>
                  <a:fillRect/>
                </a:stretch>
              </p:blipFill>
              <p:spPr bwMode="auto">
                <a:xfrm>
                  <a:off x="5737757" y="6080125"/>
                  <a:ext cx="6454243" cy="67786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pic>
            <p:nvPicPr>
              <p:cNvPr id="26" name="Picture 25"/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29724"/>
              <a:stretch>
                <a:fillRect/>
              </a:stretch>
            </p:blipFill>
            <p:spPr>
              <a:xfrm>
                <a:off x="9135958" y="6080123"/>
                <a:ext cx="3175000" cy="677861"/>
              </a:xfrm>
              <a:prstGeom prst="rect">
                <a:avLst/>
              </a:prstGeom>
            </p:spPr>
          </p:pic>
        </p:grp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99" y="6353039"/>
              <a:ext cx="2613557" cy="42224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627"/>
            <a:stretch>
              <a:fillRect/>
            </a:stretch>
          </p:blipFill>
          <p:spPr>
            <a:xfrm flipH="1">
              <a:off x="1725614" y="6195818"/>
              <a:ext cx="3237865" cy="6778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6478-DD74-9940-A6B5-345086A9C7A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7E5E-8190-B643-BDE9-DE17EED6A51B}" type="slidenum">
              <a:rPr lang="en-US" smtClean="0"/>
            </a:fld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0" y="6180139"/>
            <a:ext cx="12310958" cy="693538"/>
            <a:chOff x="0" y="6180139"/>
            <a:chExt cx="12310958" cy="693538"/>
          </a:xfrm>
        </p:grpSpPr>
        <p:grpSp>
          <p:nvGrpSpPr>
            <p:cNvPr id="33" name="Group 32"/>
            <p:cNvGrpSpPr/>
            <p:nvPr userDrawn="1"/>
          </p:nvGrpSpPr>
          <p:grpSpPr>
            <a:xfrm>
              <a:off x="0" y="6180139"/>
              <a:ext cx="12310958" cy="677862"/>
              <a:chOff x="0" y="6080123"/>
              <a:chExt cx="12310958" cy="677862"/>
            </a:xfrm>
          </p:grpSpPr>
          <p:grpSp>
            <p:nvGrpSpPr>
              <p:cNvPr id="36" name="Group 35"/>
              <p:cNvGrpSpPr/>
              <p:nvPr userDrawn="1"/>
            </p:nvGrpSpPr>
            <p:grpSpPr>
              <a:xfrm>
                <a:off x="0" y="6080125"/>
                <a:ext cx="12192000" cy="677860"/>
                <a:chOff x="0" y="6080125"/>
                <a:chExt cx="12192000" cy="677860"/>
              </a:xfrm>
            </p:grpSpPr>
            <p:pic>
              <p:nvPicPr>
                <p:cNvPr id="38" name="Picture 37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0" r="2555" b="43698"/>
                <a:stretch>
                  <a:fillRect/>
                </a:stretch>
              </p:blipFill>
              <p:spPr bwMode="auto">
                <a:xfrm>
                  <a:off x="0" y="6080125"/>
                  <a:ext cx="5737757" cy="677859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9" name="Picture 38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1" r="16644" b="43698"/>
                <a:stretch>
                  <a:fillRect/>
                </a:stretch>
              </p:blipFill>
              <p:spPr bwMode="auto">
                <a:xfrm>
                  <a:off x="5737757" y="6080125"/>
                  <a:ext cx="6454243" cy="67786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29724"/>
              <a:stretch>
                <a:fillRect/>
              </a:stretch>
            </p:blipFill>
            <p:spPr>
              <a:xfrm>
                <a:off x="9135958" y="6080123"/>
                <a:ext cx="3175000" cy="677861"/>
              </a:xfrm>
              <a:prstGeom prst="rect">
                <a:avLst/>
              </a:prstGeom>
            </p:spPr>
          </p:pic>
        </p:grpSp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99" y="6353039"/>
              <a:ext cx="2613557" cy="42224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627"/>
            <a:stretch>
              <a:fillRect/>
            </a:stretch>
          </p:blipFill>
          <p:spPr>
            <a:xfrm flipH="1">
              <a:off x="1725614" y="6195818"/>
              <a:ext cx="3237865" cy="6778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6478-DD74-9940-A6B5-345086A9C7A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7E5E-8190-B643-BDE9-DE17EED6A51B}" type="slidenum">
              <a:rPr lang="en-US" smtClean="0"/>
            </a:fld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0" y="6180139"/>
            <a:ext cx="12310958" cy="693538"/>
            <a:chOff x="0" y="6180139"/>
            <a:chExt cx="12310958" cy="693538"/>
          </a:xfrm>
        </p:grpSpPr>
        <p:grpSp>
          <p:nvGrpSpPr>
            <p:cNvPr id="33" name="Group 32"/>
            <p:cNvGrpSpPr/>
            <p:nvPr userDrawn="1"/>
          </p:nvGrpSpPr>
          <p:grpSpPr>
            <a:xfrm>
              <a:off x="0" y="6180139"/>
              <a:ext cx="12310958" cy="677862"/>
              <a:chOff x="0" y="6080123"/>
              <a:chExt cx="12310958" cy="677862"/>
            </a:xfrm>
          </p:grpSpPr>
          <p:grpSp>
            <p:nvGrpSpPr>
              <p:cNvPr id="36" name="Group 35"/>
              <p:cNvGrpSpPr/>
              <p:nvPr userDrawn="1"/>
            </p:nvGrpSpPr>
            <p:grpSpPr>
              <a:xfrm>
                <a:off x="0" y="6080125"/>
                <a:ext cx="12192000" cy="677860"/>
                <a:chOff x="0" y="6080125"/>
                <a:chExt cx="12192000" cy="677860"/>
              </a:xfrm>
            </p:grpSpPr>
            <p:pic>
              <p:nvPicPr>
                <p:cNvPr id="38" name="Picture 37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0" r="2555" b="43698"/>
                <a:stretch>
                  <a:fillRect/>
                </a:stretch>
              </p:blipFill>
              <p:spPr bwMode="auto">
                <a:xfrm>
                  <a:off x="0" y="6080125"/>
                  <a:ext cx="5737757" cy="677859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9" name="Picture 38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1" r="16644" b="43698"/>
                <a:stretch>
                  <a:fillRect/>
                </a:stretch>
              </p:blipFill>
              <p:spPr bwMode="auto">
                <a:xfrm>
                  <a:off x="5737757" y="6080125"/>
                  <a:ext cx="6454243" cy="67786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29724"/>
              <a:stretch>
                <a:fillRect/>
              </a:stretch>
            </p:blipFill>
            <p:spPr>
              <a:xfrm>
                <a:off x="9135958" y="6080123"/>
                <a:ext cx="3175000" cy="677861"/>
              </a:xfrm>
              <a:prstGeom prst="rect">
                <a:avLst/>
              </a:prstGeom>
            </p:spPr>
          </p:pic>
        </p:grpSp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99" y="6353039"/>
              <a:ext cx="2613557" cy="42224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627"/>
            <a:stretch>
              <a:fillRect/>
            </a:stretch>
          </p:blipFill>
          <p:spPr>
            <a:xfrm flipH="1">
              <a:off x="1725614" y="6195818"/>
              <a:ext cx="3237865" cy="6778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66478-DD74-9940-A6B5-345086A9C7A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87E5E-8190-B643-BDE9-DE17EED6A5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7.emf"/><Relationship Id="rId3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0.png"/><Relationship Id="rId3" Type="http://schemas.openxmlformats.org/officeDocument/2006/relationships/tags" Target="../tags/tag4.xml"/><Relationship Id="rId2" Type="http://schemas.openxmlformats.org/officeDocument/2006/relationships/image" Target="../media/image9.png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Ltbr </a:t>
            </a:r>
            <a:r>
              <a:rPr lang="en-US" dirty="0">
                <a:latin typeface="Garamond" panose="02020404030301010803" pitchFamily="18" charset="0"/>
              </a:rPr>
              <a:t>Cas9-CKO Strategy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4345200" y="3772720"/>
            <a:ext cx="3046095" cy="1198880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>
              <a:defRPr sz="2000" b="1">
                <a:latin typeface="Times New Roman" panose="02020603050405020304"/>
              </a:defRPr>
            </a:pPr>
            <a:r>
              <a:rPr lang="en-US" sz="2400" b="0" dirty="0">
                <a:latin typeface="Garamond" panose="02020404030301010803" pitchFamily="18" charset="0"/>
                <a:ea typeface="+mj-ea"/>
                <a:cs typeface="+mj-cs"/>
              </a:rPr>
              <a:t>Designer: Jinling   Wang</a:t>
            </a:r>
            <a:br>
              <a:rPr lang="en-US" sz="2400" b="0" dirty="0">
                <a:latin typeface="Garamond" panose="02020404030301010803" pitchFamily="18" charset="0"/>
                <a:ea typeface="+mj-ea"/>
                <a:cs typeface="+mj-cs"/>
              </a:rPr>
            </a:br>
            <a:r>
              <a:rPr lang="en-US" sz="2400" b="0" dirty="0">
                <a:latin typeface="Garamond" panose="02020404030301010803" pitchFamily="18" charset="0"/>
                <a:ea typeface="+mj-ea"/>
                <a:cs typeface="+mj-cs"/>
              </a:rPr>
              <a:t>Reviewer: Lingyan Wu</a:t>
            </a:r>
            <a:br>
              <a:rPr lang="en-US" sz="2400" b="0" dirty="0">
                <a:latin typeface="Garamond" panose="02020404030301010803" pitchFamily="18" charset="0"/>
                <a:ea typeface="+mj-ea"/>
                <a:cs typeface="+mj-cs"/>
              </a:rPr>
            </a:br>
            <a:r>
              <a:rPr lang="en-US" sz="2400" b="0" dirty="0">
                <a:latin typeface="Garamond" panose="02020404030301010803" pitchFamily="18" charset="0"/>
                <a:ea typeface="+mj-ea"/>
                <a:cs typeface="+mj-cs"/>
              </a:rPr>
              <a:t>Design Date: 2023-1-13</a:t>
            </a:r>
            <a:endParaRPr lang="en-US" sz="2400" b="0" dirty="0">
              <a:latin typeface="Garamond" panose="02020404030301010803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Important Information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1092180" cy="4351655"/>
          </a:xfrm>
        </p:spPr>
        <p:txBody>
          <a:bodyPr/>
          <a:lstStyle/>
          <a:p>
            <a:r>
              <a:rPr lang="en-US" i="1" dirty="0"/>
              <a:t>Ltbr</a:t>
            </a:r>
            <a:r>
              <a:rPr lang="en-US" dirty="0"/>
              <a:t> is located on Chr6. If the knockout mice are crossed with other mouse strains to obtain double homozygous </a:t>
            </a:r>
            <a:r>
              <a:rPr lang="en-US" dirty="0" err="1"/>
              <a:t>mutant</a:t>
            </a:r>
            <a:r>
              <a:rPr lang="en-US" dirty="0"/>
              <a:t> offspring, please avoid the situation that  the </a:t>
            </a:r>
            <a:r>
              <a:rPr lang="en-US" dirty="0"/>
              <a:t>second gene is on the same chromosome. </a:t>
            </a:r>
            <a:endParaRPr lang="en-US" dirty="0"/>
          </a:p>
          <a:p>
            <a:r>
              <a:rPr lang="en-US" dirty="0"/>
              <a:t>The flox region is about 4kb away from the gene </a:t>
            </a:r>
            <a:r>
              <a:rPr lang="en-US" i="1" dirty="0"/>
              <a:t>Scnn1a</a:t>
            </a:r>
            <a:r>
              <a:rPr lang="en-US" dirty="0"/>
              <a:t>, this strategy may affect the normal function of gene </a:t>
            </a:r>
            <a:r>
              <a:rPr lang="en-US" i="1" dirty="0">
                <a:sym typeface="+mn-ea"/>
              </a:rPr>
              <a:t>Scnn1a</a:t>
            </a:r>
            <a:r>
              <a:rPr lang="en-US" i="1" dirty="0">
                <a:sym typeface="+mn-ea"/>
              </a:rPr>
              <a:t>.</a:t>
            </a:r>
            <a:endParaRPr lang="en-US" i="1" dirty="0">
              <a:sym typeface="+mn-ea"/>
            </a:endParaRPr>
          </a:p>
          <a:p>
            <a:r>
              <a:rPr lang="en-US" dirty="0"/>
              <a:t>The insertion of 1st Loxp may distroy the normal function of gene </a:t>
            </a:r>
            <a:r>
              <a:rPr lang="en-US" i="1" dirty="0">
                <a:sym typeface="+mn-ea"/>
              </a:rPr>
              <a:t>Ltbr.</a:t>
            </a:r>
            <a:endParaRPr lang="en-US" dirty="0"/>
          </a:p>
          <a:p>
            <a:r>
              <a:rPr lang="en-US" dirty="0"/>
              <a:t>This Strategy is designed based on genetic</a:t>
            </a:r>
            <a:r>
              <a:rPr lang="en-US" dirty="0">
                <a:solidFill>
                  <a:schemeClr val="tx1"/>
                </a:solidFill>
              </a:rPr>
              <a:t> information in existing databases. Due to the complexity of biological processes, </a:t>
            </a:r>
            <a:r>
              <a:rPr>
                <a:sym typeface="+mn-ea"/>
              </a:rPr>
              <a:t>all risk of loxp insertion on gene transcription</a:t>
            </a:r>
            <a:r>
              <a:rPr lang="en-US" dirty="0"/>
              <a:t>, RNA splicing and protein translation cannot be predicted at the existing technology level.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24251" y="1497012"/>
          <a:ext cx="65341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565" y="155575"/>
            <a:ext cx="10515600" cy="1325563"/>
          </a:xfrm>
        </p:spPr>
        <p:txBody>
          <a:bodyPr/>
          <a:lstStyle/>
          <a:p>
            <a:r>
              <a:rPr lang="en-US" dirty="0" err="1"/>
              <a:t>Strain</a:t>
            </a:r>
            <a:r>
              <a:rPr lang="en-US" dirty="0"/>
              <a:t> Strategy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5665787"/>
            <a:ext cx="75444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Schematic representation of CRISPR-Cas9 </a:t>
            </a:r>
            <a:r>
              <a:rPr lang="en-US" dirty="0" err="1">
                <a:latin typeface="Garamond" panose="02020404030301010803" pitchFamily="18" charset="0"/>
              </a:rPr>
              <a:t>engineering</a:t>
            </a:r>
            <a:r>
              <a:rPr lang="en-US" dirty="0">
                <a:latin typeface="Garamond" panose="02020404030301010803" pitchFamily="18" charset="0"/>
              </a:rPr>
              <a:t> used to edit the</a:t>
            </a:r>
            <a:r>
              <a:rPr lang="en-US" i="1" dirty="0">
                <a:latin typeface="Garamond" panose="02020404030301010803" pitchFamily="18" charset="0"/>
              </a:rPr>
              <a:t> Ltbr</a:t>
            </a:r>
            <a:r>
              <a:rPr lang="en-US" dirty="0">
                <a:latin typeface="Garamond" panose="02020404030301010803" pitchFamily="18" charset="0"/>
              </a:rPr>
              <a:t> gene.  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2670" y="1170305"/>
            <a:ext cx="1238250" cy="942975"/>
          </a:xfrm>
          <a:prstGeom prst="rect">
            <a:avLst/>
          </a:prstGeom>
        </p:spPr>
      </p:pic>
      <p:graphicFrame>
        <p:nvGraphicFramePr>
          <p:cNvPr id="9" name="对象 8"/>
          <p:cNvGraphicFramePr/>
          <p:nvPr>
            <p:custDataLst>
              <p:tags r:id="rId2"/>
            </p:custDataLst>
          </p:nvPr>
        </p:nvGraphicFramePr>
        <p:xfrm>
          <a:off x="648335" y="1223010"/>
          <a:ext cx="10514965" cy="4411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3" imgW="10992485" imgH="4621530" progId="Visio.Drawing.15">
                  <p:embed/>
                </p:oleObj>
              </mc:Choice>
              <mc:Fallback>
                <p:oleObj name="" r:id="rId3" imgW="10992485" imgH="4621530" progId="Visio.Drawing.15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8335" y="1223010"/>
                        <a:ext cx="10514965" cy="4411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</a:t>
            </a:r>
            <a:r>
              <a:rPr lang="en-US" dirty="0" err="1"/>
              <a:t>Information</a:t>
            </a:r>
            <a:endParaRPr lang="en-US" strike="dbl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485005"/>
          </a:xfrm>
        </p:spPr>
        <p:txBody>
          <a:bodyPr>
            <a:normAutofit fontScale="90000" lnSpcReduction="10000"/>
          </a:bodyPr>
          <a:lstStyle/>
          <a:p>
            <a:pPr fontAlgn="auto">
              <a:lnSpc>
                <a:spcPct val="100000"/>
              </a:lnSpc>
              <a:spcAft>
                <a:spcPts val="1000"/>
              </a:spcAft>
            </a:pPr>
            <a:r>
              <a:rPr lang="en-US" sz="2400" dirty="0"/>
              <a:t>The </a:t>
            </a:r>
            <a:r>
              <a:rPr lang="en-US" sz="2400" i="1" dirty="0"/>
              <a:t>Ltbr</a:t>
            </a:r>
            <a:r>
              <a:rPr lang="en-US" sz="2400" dirty="0"/>
              <a:t> gene has 3 transcripts. According to the structure of </a:t>
            </a:r>
            <a:r>
              <a:rPr lang="en-US" sz="2400" i="1" dirty="0"/>
              <a:t>Ltbr</a:t>
            </a:r>
            <a:r>
              <a:rPr lang="en-US" sz="2400" dirty="0"/>
              <a:t> gene, exon1-6 of </a:t>
            </a:r>
            <a:r>
              <a:rPr lang="en-US" sz="2400" i="1" dirty="0"/>
              <a:t>Ltbr</a:t>
            </a:r>
            <a:r>
              <a:rPr lang="en-US" sz="2400" dirty="0"/>
              <a:t>-201 (ENSMUST00000032489.8) transcript is recommended as the knockout region. The region contains most</a:t>
            </a:r>
            <a:r>
              <a:rPr lang="en-US" sz="2400" dirty="0">
                <a:solidFill>
                  <a:schemeClr val="tx1"/>
                </a:solidFill>
              </a:rPr>
              <a:t> of coding sequences and the promoter region. Knock</a:t>
            </a:r>
            <a:r>
              <a:rPr lang="en-US" sz="2400" dirty="0">
                <a:solidFill>
                  <a:schemeClr val="tx1"/>
                </a:solidFill>
              </a:rPr>
              <a:t>ing out the region will result in disruption of protein function. </a:t>
            </a:r>
            <a:endParaRPr lang="en-US" sz="2400" dirty="0">
              <a:solidFill>
                <a:schemeClr val="tx1"/>
              </a:solidFill>
            </a:endParaRPr>
          </a:p>
          <a:p>
            <a:pPr fontAlgn="auto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In this project we use CRISPR-Cas9 technology to modify </a:t>
            </a:r>
            <a:r>
              <a:rPr lang="en-US" sz="2400" i="1" dirty="0">
                <a:solidFill>
                  <a:schemeClr val="tx1"/>
                </a:solidFill>
              </a:rPr>
              <a:t>Ltbr</a:t>
            </a:r>
            <a:r>
              <a:rPr lang="en-US" sz="2400" dirty="0">
                <a:solidFill>
                  <a:schemeClr val="tx1"/>
                </a:solidFill>
              </a:rPr>
              <a:t> gene. The brief process is as follows: </a:t>
            </a:r>
            <a:r>
              <a:rPr>
                <a:sym typeface="+mn-ea"/>
              </a:rPr>
              <a:t>CRISPR-Cas9 system and Donor were microinjected into the fertilized eggs of C57BL/6JGpt mice</a:t>
            </a:r>
            <a:r>
              <a:rPr lang="en-US" sz="2400" dirty="0" err="1">
                <a:solidFill>
                  <a:schemeClr val="tx1"/>
                </a:solidFill>
              </a:rPr>
              <a:t>. F</a:t>
            </a:r>
            <a:r>
              <a:rPr lang="en-US" sz="2400" dirty="0">
                <a:solidFill>
                  <a:schemeClr val="tx1"/>
                </a:solidFill>
              </a:rPr>
              <a:t>ertilized eggs were transplanted to obtain positive F0 mice which were confirmed by PCR and on-target amplicon sequencing. A stable F1-generation mouse </a:t>
            </a:r>
            <a:r>
              <a:rPr lang="en-US" sz="2400" dirty="0" err="1">
                <a:solidFill>
                  <a:schemeClr val="tx1"/>
                </a:solidFill>
              </a:rPr>
              <a:t>strain </a:t>
            </a:r>
            <a:r>
              <a:rPr lang="en-US" sz="2400" dirty="0">
                <a:solidFill>
                  <a:schemeClr val="tx1"/>
                </a:solidFill>
              </a:rPr>
              <a:t>was obtained by mating positive F0-generation mice with C57BL/6JGpt mice and confirmation of the desired mutant allele </a:t>
            </a:r>
            <a:r>
              <a:rPr lang="en-US" sz="2400">
                <a:solidFill>
                  <a:schemeClr val="tx1"/>
                </a:solidFill>
              </a:rPr>
              <a:t>was carried out </a:t>
            </a:r>
            <a:r>
              <a:rPr lang="en-US" sz="2400" dirty="0">
                <a:solidFill>
                  <a:schemeClr val="tx1"/>
                </a:solidFill>
              </a:rPr>
              <a:t>by PCR and on-target amplicon sequencing.</a:t>
            </a:r>
            <a:endParaRPr lang="en-US" sz="2400" dirty="0">
              <a:solidFill>
                <a:schemeClr val="tx1"/>
              </a:solidFill>
            </a:endParaRPr>
          </a:p>
          <a:p>
            <a:pPr fontAlgn="auto">
              <a:lnSpc>
                <a:spcPct val="100000"/>
              </a:lnSpc>
            </a:pPr>
            <a:r>
              <a:rPr>
                <a:sym typeface="+mn-ea"/>
              </a:rPr>
              <a:t>The flox mice will be knocked out after mating with mice expressing Cre recombinase, resulting in the loss of function of the target gene in specific tissues and cell types.</a:t>
            </a:r>
            <a:endParaRPr lang="en-US" sz="2400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Information</a:t>
            </a:r>
            <a:endParaRPr lang="en-US" dirty="0"/>
          </a:p>
        </p:txBody>
      </p:sp>
      <p:sp>
        <p:nvSpPr>
          <p:cNvPr id="4" name="TextBox 5"/>
          <p:cNvSpPr txBox="1"/>
          <p:nvPr/>
        </p:nvSpPr>
        <p:spPr>
          <a:xfrm>
            <a:off x="7946231" y="5791518"/>
            <a:ext cx="3745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dirty="0">
                <a:latin typeface="Garamond" panose="02020404030301010803" pitchFamily="18" charset="0"/>
              </a:rPr>
              <a:t>Source: https://</a:t>
            </a:r>
            <a:r>
              <a:rPr lang="en-US" dirty="0" err="1">
                <a:latin typeface="Garamond" panose="02020404030301010803" pitchFamily="18" charset="0"/>
              </a:rPr>
              <a:t>www.ncbi.nlm.nih.gov</a:t>
            </a:r>
            <a:r>
              <a:rPr lang="en-US" dirty="0">
                <a:latin typeface="Garamond" panose="02020404030301010803" pitchFamily="18" charset="0"/>
              </a:rPr>
              <a:t>/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81025" y="1305560"/>
            <a:ext cx="11029950" cy="44862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190" y="0"/>
            <a:ext cx="10515600" cy="1325563"/>
          </a:xfrm>
        </p:spPr>
        <p:txBody>
          <a:bodyPr/>
          <a:lstStyle/>
          <a:p>
            <a:r>
              <a:rPr lang="en-US" dirty="0"/>
              <a:t>Transcript Information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82144" y="5949950"/>
            <a:ext cx="333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Source: https://</a:t>
            </a:r>
            <a:r>
              <a:rPr lang="en-US" dirty="0" err="1">
                <a:latin typeface="Garamond" panose="02020404030301010803" pitchFamily="18" charset="0"/>
              </a:rPr>
              <a:t>www.ensembl.org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183600" y="1028355"/>
            <a:ext cx="7196455" cy="460375"/>
          </a:xfrm>
          <a:prstGeom prst="rect">
            <a:avLst/>
          </a:prstGeom>
          <a:noFill/>
        </p:spPr>
        <p:txBody>
          <a:bodyPr wrap="none">
            <a:spAutoFit/>
          </a:bodyPr>
          <a:p>
            <a:r>
              <a:rPr lang="en-US" sz="2400" dirty="0">
                <a:latin typeface="Garamond" panose="02020404030301010803" pitchFamily="18" charset="0"/>
              </a:rPr>
              <a:t>The gene has 3 transcripts, all transcripts are shown below: 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600" y="3827830"/>
            <a:ext cx="11026775" cy="460375"/>
          </a:xfrm>
          <a:prstGeom prst="rect">
            <a:avLst/>
          </a:prstGeom>
          <a:noFill/>
        </p:spPr>
        <p:txBody>
          <a:bodyPr wrap="none">
            <a:spAutoFit/>
          </a:bodyPr>
          <a:p>
            <a:r>
              <a:rPr lang="en-US" sz="2400" dirty="0">
                <a:latin typeface="Garamond" panose="02020404030301010803" pitchFamily="18" charset="0"/>
              </a:rPr>
              <a:t>The strategy is based on the design of </a:t>
            </a:r>
            <a:r>
              <a:rPr lang="en-US" sz="2400" i="1" dirty="0">
                <a:latin typeface="Garamond" panose="02020404030301010803" pitchFamily="18" charset="0"/>
              </a:rPr>
              <a:t>Ltbr</a:t>
            </a:r>
            <a:r>
              <a:rPr lang="en-US" sz="2400" dirty="0">
                <a:latin typeface="Garamond" panose="02020404030301010803" pitchFamily="18" charset="0"/>
              </a:rPr>
              <a:t>-201 transcript, the transcription is shown below:</a:t>
            </a:r>
            <a:endParaRPr lang="en-US" sz="2400" dirty="0">
              <a:latin typeface="Garamond" panose="02020404030301010803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2105" y="1641475"/>
            <a:ext cx="9725025" cy="9239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2105" y="4392295"/>
            <a:ext cx="10782935" cy="8426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Genomic </a:t>
            </a:r>
            <a:r>
              <a:rPr lang="en-US" dirty="0" err="1"/>
              <a:t>Information</a:t>
            </a:r>
            <a:endParaRPr lang="en-US" strike="dblStrike" dirty="0"/>
          </a:p>
        </p:txBody>
      </p:sp>
      <p:sp>
        <p:nvSpPr>
          <p:cNvPr id="5" name="TextBox 4"/>
          <p:cNvSpPr txBox="1"/>
          <p:nvPr/>
        </p:nvSpPr>
        <p:spPr>
          <a:xfrm>
            <a:off x="4501830" y="6308209"/>
            <a:ext cx="31883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Source: </a:t>
            </a:r>
            <a:r>
              <a:rPr lang="en-US" dirty="0">
                <a:latin typeface="Garamond" panose="02020404030301010803" pitchFamily="18" charset="0"/>
                <a:sym typeface="+mn-ea"/>
              </a:rPr>
              <a:t>: https://</a:t>
            </a:r>
            <a:r>
              <a:rPr lang="en-US" dirty="0" err="1">
                <a:latin typeface="Garamond" panose="02020404030301010803" pitchFamily="18" charset="0"/>
                <a:sym typeface="+mn-ea"/>
              </a:rPr>
              <a:t>www.ensembl.org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38200" y="1293495"/>
            <a:ext cx="10125075" cy="46970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 </a:t>
            </a:r>
            <a:r>
              <a:rPr lang="en-US" dirty="0" err="1"/>
              <a:t>Information</a:t>
            </a:r>
            <a:endParaRPr lang="en-US" strike="dblStrike" dirty="0"/>
          </a:p>
        </p:txBody>
      </p:sp>
      <p:sp>
        <p:nvSpPr>
          <p:cNvPr id="7" name="TextBox 6"/>
          <p:cNvSpPr txBox="1"/>
          <p:nvPr/>
        </p:nvSpPr>
        <p:spPr>
          <a:xfrm>
            <a:off x="4501830" y="6308209"/>
            <a:ext cx="31883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Source: </a:t>
            </a:r>
            <a:r>
              <a:rPr lang="en-US" dirty="0">
                <a:latin typeface="Garamond" panose="02020404030301010803" pitchFamily="18" charset="0"/>
                <a:sym typeface="+mn-ea"/>
              </a:rPr>
              <a:t>: https://</a:t>
            </a:r>
            <a:r>
              <a:rPr lang="en-US" dirty="0" err="1">
                <a:latin typeface="Garamond" panose="02020404030301010803" pitchFamily="18" charset="0"/>
                <a:sym typeface="+mn-ea"/>
              </a:rPr>
              <a:t>www.ensembl.org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28980" y="1541780"/>
            <a:ext cx="11070590" cy="32321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Mouse Phenotype </a:t>
            </a:r>
            <a:r>
              <a:rPr lang="en-US" dirty="0"/>
              <a:t>Information (MGI)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00577" y="6308209"/>
            <a:ext cx="379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Source: https://</a:t>
            </a:r>
            <a:r>
              <a:rPr lang="en-US" dirty="0" err="1">
                <a:latin typeface="Garamond" panose="02020404030301010803" pitchFamily="18" charset="0"/>
              </a:rPr>
              <a:t>www.informatics.jax.org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32510" y="1691005"/>
            <a:ext cx="8898255" cy="27470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32510" y="4626610"/>
            <a:ext cx="1032129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dirty="0">
                <a:latin typeface="Garamond" panose="02020404030301010803" pitchFamily="18" charset="0"/>
              </a:rPr>
              <a:t>Homozygotes for a targeted null mutation lack Peyer's patches, colon-associated lymphoid tissues, and lymph nodes. Mutants also exhibit severely reduced numbers of NK cells and increased susceptibility to Theiler's murine encephalomyelitis virus.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7065,&quot;width&quot;:1737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NzY5NTk1NTM0ZWE2OThmZDdkNzRkOGMwNjcxMGJmZjEifQ=="/>
  <p:tag name="KSO_WPP_MARK_KEY" val="472680ee-00fc-4dbf-bfe0-b758c503046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2588</Words>
  <Application>WPS 演示</Application>
  <PresentationFormat>Widescreen</PresentationFormat>
  <Paragraphs>49</Paragraphs>
  <Slides>10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宋体</vt:lpstr>
      <vt:lpstr>Wingdings</vt:lpstr>
      <vt:lpstr>Garamond</vt:lpstr>
      <vt:lpstr>Times New Roman</vt:lpstr>
      <vt:lpstr>微软雅黑</vt:lpstr>
      <vt:lpstr>Arial Unicode MS</vt:lpstr>
      <vt:lpstr>方正舒体</vt:lpstr>
      <vt:lpstr>Calibri</vt:lpstr>
      <vt:lpstr>Office Theme</vt:lpstr>
      <vt:lpstr>Visio.Drawing.15</vt:lpstr>
      <vt:lpstr>Ltbr Cas9-CKO Strategy</vt:lpstr>
      <vt:lpstr>Overview</vt:lpstr>
      <vt:lpstr>Strain Strategy</vt:lpstr>
      <vt:lpstr>Technical Information</vt:lpstr>
      <vt:lpstr>Gene Information</vt:lpstr>
      <vt:lpstr>Transcript Information</vt:lpstr>
      <vt:lpstr>Genomic Information</vt:lpstr>
      <vt:lpstr>Protein Information</vt:lpstr>
      <vt:lpstr>Mouse Phenotype Information (MGI) </vt:lpstr>
      <vt:lpstr>Important Information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Lag3 Cas9-KO Strategy</dc:title>
  <dc:creator>Linnet  Ramos</dc:creator>
  <cp:lastModifiedBy>linda王</cp:lastModifiedBy>
  <cp:revision>31</cp:revision>
  <dcterms:created xsi:type="dcterms:W3CDTF">2022-05-17T15:47:00Z</dcterms:created>
  <dcterms:modified xsi:type="dcterms:W3CDTF">2023-01-13T01:06:02Z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673FEE58D1AB4DD0AA12184A0C3738E0</vt:lpwstr>
  </property>
  <property fmtid="{D5CDD505-2E9C-101B-9397-08002B2CF9AE}" pid="3" name="KSOProductBuildVer">
    <vt:lpwstr>2052-11.1.0.12980</vt:lpwstr>
  </property>
</Properties>
</file>