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3"/>
    <p:sldId id="257" r:id="rId4"/>
    <p:sldId id="272" r:id="rId5"/>
    <p:sldId id="259" r:id="rId6"/>
    <p:sldId id="266" r:id="rId7"/>
    <p:sldId id="267" r:id="rId8"/>
    <p:sldId id="268" r:id="rId9"/>
    <p:sldId id="269" r:id="rId10"/>
    <p:sldId id="279" r:id="rId11"/>
    <p:sldId id="265" r:id="rId12"/>
    <p:sldId id="280" r:id="rId13"/>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mn-ea"/>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mn-ea"/>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mn-ea"/>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tags" Target="../tags/tag11.xml"/><Relationship Id="rId2" Type="http://schemas.openxmlformats.org/officeDocument/2006/relationships/image" Target="../media/image14.png"/><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tags" Target="../tags/tag3.xml"/><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0.png"/><Relationship Id="rId3" Type="http://schemas.openxmlformats.org/officeDocument/2006/relationships/tags" Target="../tags/tag6.xml"/><Relationship Id="rId2" Type="http://schemas.openxmlformats.org/officeDocument/2006/relationships/image" Target="../media/image9.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Fau Cas9-KO Strategy</a:t>
            </a:r>
            <a:endParaRPr lang="en-US" dirty="0"/>
          </a:p>
        </p:txBody>
      </p:sp>
      <p:sp>
        <p:nvSpPr>
          <p:cNvPr id="4" name="TextBox 6"/>
          <p:cNvSpPr txBox="1"/>
          <p:nvPr>
            <p:custDataLst>
              <p:tags r:id="rId1"/>
            </p:custDataLst>
          </p:nvPr>
        </p:nvSpPr>
        <p:spPr>
          <a:xfrm>
            <a:off x="4345200" y="3654610"/>
            <a:ext cx="3100705" cy="1938020"/>
          </a:xfrm>
          <a:prstGeom prst="rect">
            <a:avLst/>
          </a:prstGeom>
          <a:noFill/>
        </p:spPr>
        <p:txBody>
          <a:bodyPr wrap="none">
            <a:spAutoFit/>
          </a:bodyPr>
          <a:p>
            <a:pPr algn="l">
              <a:defRPr sz="2000" b="1">
                <a:latin typeface="Times New Roman" panose="02020603050405020304"/>
              </a:defRPr>
            </a:pPr>
            <a:r>
              <a:rPr lang="en-US" sz="2400" b="0" dirty="0">
                <a:latin typeface="Times New Roman" panose="02020603050405020304" charset="0"/>
                <a:ea typeface="+mj-ea"/>
                <a:cs typeface="Times New Roman" panose="02020603050405020304" charset="0"/>
              </a:rPr>
              <a:t>Designer: </a:t>
            </a:r>
            <a:r>
              <a:rPr lang="en-US" sz="2400" b="0" dirty="0">
                <a:latin typeface="Times New Roman" panose="02020603050405020304" charset="0"/>
                <a:ea typeface="+mj-ea"/>
                <a:cs typeface="Times New Roman" panose="02020603050405020304" charset="0"/>
                <a:sym typeface="+mn-ea"/>
              </a:rPr>
              <a:t>Jinling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Reviewer:  Lingyan Wu</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Design Date: 2023-9-1</a:t>
            </a:r>
            <a:endParaRPr lang="en-US" sz="2400" b="0" dirty="0">
              <a:latin typeface="Times New Roman" panose="02020603050405020304" charset="0"/>
              <a:ea typeface="+mj-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394460"/>
            <a:ext cx="11082020" cy="4351655"/>
          </a:xfrm>
        </p:spPr>
        <p:txBody>
          <a:bodyPr/>
          <a:lstStyle/>
          <a:p>
            <a:r>
              <a:rPr i="1"/>
              <a:t>Fau</a:t>
            </a:r>
            <a:r>
              <a:t> is located on </a:t>
            </a:r>
            <a:r>
              <a:rPr>
                <a:sym typeface="+mn-ea"/>
              </a:rPr>
              <a:t>Chr9</a:t>
            </a:r>
            <a:r>
              <a:t>. If the knockout mice are crossed with other mouse strains to obtain double homozygous mutant offspring, please avoid the situation that  the second gene is on the same chromosome.</a:t>
            </a:r>
            <a:endParaRPr lang="en-US" dirty="0"/>
          </a:p>
          <a:p>
            <a:r>
              <a:t>This Strategy is designed based on genetic information in existing databases. Due to the complexity of biological processes, all risks of the mutation on gene transcription, RNA splicing and protein translation cannot be predicted at the existing technology level.</a:t>
            </a:r>
          </a:p>
          <a:p>
            <a:r>
              <a:rPr i="1">
                <a:sym typeface="+mn-ea"/>
              </a:rPr>
              <a:t>Mrpl49</a:t>
            </a:r>
            <a:r>
              <a:rPr lang="en-US">
                <a:sym typeface="+mn-ea"/>
              </a:rPr>
              <a:t> gene and </a:t>
            </a:r>
            <a:r>
              <a:rPr lang="en-US" i="1">
                <a:sym typeface="+mn-ea"/>
              </a:rPr>
              <a:t>Znhit2</a:t>
            </a:r>
            <a:r>
              <a:rPr lang="en-US">
                <a:sym typeface="+mn-ea"/>
              </a:rPr>
              <a:t> gene are about 0.45kb and 1.3kb far away from the Targeted gene,  so this strategy may directly destroy the function of </a:t>
            </a:r>
            <a:r>
              <a:rPr i="1">
                <a:sym typeface="+mn-ea"/>
              </a:rPr>
              <a:t>Mrpl49</a:t>
            </a:r>
            <a:r>
              <a:rPr lang="en-US">
                <a:sym typeface="+mn-ea"/>
              </a:rPr>
              <a:t> gene and </a:t>
            </a:r>
            <a:r>
              <a:rPr lang="en-US" i="1">
                <a:sym typeface="+mn-ea"/>
              </a:rPr>
              <a:t>Znhit2</a:t>
            </a:r>
            <a:r>
              <a:rPr lang="en-US">
                <a:sym typeface="+mn-ea"/>
              </a:rPr>
              <a:t> gene.</a:t>
            </a:r>
            <a:endParaRPr lang="en-US">
              <a:sym typeface="+mn-ea"/>
            </a:endParaRPr>
          </a:p>
          <a:p>
            <a:r>
              <a:rPr lang="en-US">
                <a:sym typeface="+mn-ea"/>
              </a:rPr>
              <a:t>There is only one available gRNA at the ATG site.</a:t>
            </a:r>
            <a:endParaRPr lang="en-US">
              <a:sym typeface="+mn-ea"/>
            </a:endParaRPr>
          </a:p>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255" y="-201930"/>
            <a:ext cx="10515600" cy="1325563"/>
          </a:xfrm>
        </p:spPr>
        <p:txBody>
          <a:bodyPr/>
          <a:lstStyle/>
          <a:p>
            <a:r>
              <a:rPr lang="en-US" dirty="0">
                <a:solidFill>
                  <a:srgbClr val="C00000"/>
                </a:solidFill>
              </a:rPr>
              <a:t>Reference 1 </a:t>
            </a:r>
            <a:endParaRPr lang="en-US" dirty="0">
              <a:solidFill>
                <a:srgbClr val="C00000"/>
              </a:solidFill>
            </a:endParaRPr>
          </a:p>
        </p:txBody>
      </p:sp>
      <p:pic>
        <p:nvPicPr>
          <p:cNvPr id="4" name="图片 3"/>
          <p:cNvPicPr>
            <a:picLocks noChangeAspect="1"/>
          </p:cNvPicPr>
          <p:nvPr>
            <p:custDataLst>
              <p:tags r:id="rId1"/>
            </p:custDataLst>
          </p:nvPr>
        </p:nvPicPr>
        <p:blipFill>
          <a:blip r:embed="rId2"/>
          <a:stretch>
            <a:fillRect/>
          </a:stretch>
        </p:blipFill>
        <p:spPr>
          <a:xfrm>
            <a:off x="1013460" y="969645"/>
            <a:ext cx="7376160" cy="237363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163320" y="3343275"/>
            <a:ext cx="8210550"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US" dirty="0"/>
          </a:p>
        </p:txBody>
      </p:sp>
      <p:sp>
        <p:nvSpPr>
          <p:cNvPr id="9" name="Rounded Rectangle 8"/>
          <p:cNvSpPr/>
          <p:nvPr/>
        </p:nvSpPr>
        <p:spPr>
          <a:xfrm>
            <a:off x="3524399" y="1498235"/>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Target Gene Name</a:t>
            </a:r>
            <a:endParaRPr>
              <a:latin typeface="Times New Roman" panose="02020603050405020304" charset="0"/>
              <a:cs typeface="Times New Roman" panose="02020603050405020304" charset="0"/>
            </a:endParaRPr>
          </a:p>
        </p:txBody>
      </p:sp>
      <p:sp>
        <p:nvSpPr>
          <p:cNvPr id="11" name="Rounded Rectangle 10"/>
          <p:cNvSpPr/>
          <p:nvPr/>
        </p:nvSpPr>
        <p:spPr>
          <a:xfrm>
            <a:off x="3524399" y="2951999"/>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Project Type</a:t>
            </a:r>
            <a:endParaRPr>
              <a:latin typeface="Times New Roman" panose="02020603050405020304" charset="0"/>
              <a:cs typeface="Times New Roman" panose="02020603050405020304" charset="0"/>
            </a:endParaRPr>
          </a:p>
        </p:txBody>
      </p:sp>
      <p:sp>
        <p:nvSpPr>
          <p:cNvPr id="13" name="Rounded Rectangle 12"/>
          <p:cNvSpPr/>
          <p:nvPr/>
        </p:nvSpPr>
        <p:spPr>
          <a:xfrm>
            <a:off x="3524399" y="4406400"/>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Genetic Background</a:t>
            </a:r>
            <a:endParaRPr>
              <a:latin typeface="Times New Roman" panose="02020603050405020304" charset="0"/>
              <a:cs typeface="Times New Roman" panose="02020603050405020304" charset="0"/>
            </a:endParaRPr>
          </a:p>
        </p:txBody>
      </p:sp>
      <p:sp>
        <p:nvSpPr>
          <p:cNvPr id="7" name="文本框 6"/>
          <p:cNvSpPr txBox="1"/>
          <p:nvPr/>
        </p:nvSpPr>
        <p:spPr>
          <a:xfrm>
            <a:off x="3564255" y="2286635"/>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Fau</a:t>
            </a:r>
            <a:endParaRPr lang="en-US" altLang="zh-CN" sz="2900">
              <a:latin typeface="Times New Roman" panose="02020603050405020304" charset="0"/>
              <a:cs typeface="Times New Roman" panose="02020603050405020304" charset="0"/>
            </a:endParaRPr>
          </a:p>
        </p:txBody>
      </p:sp>
      <p:sp>
        <p:nvSpPr>
          <p:cNvPr id="8" name="文本框 7"/>
          <p:cNvSpPr txBox="1"/>
          <p:nvPr/>
        </p:nvSpPr>
        <p:spPr>
          <a:xfrm>
            <a:off x="3564255" y="377444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Cas9-KO</a:t>
            </a:r>
            <a:endParaRPr lang="en-US" sz="2900" dirty="0">
              <a:latin typeface="Times New Roman" panose="02020603050405020304" charset="0"/>
              <a:cs typeface="Times New Roman" panose="02020603050405020304" charset="0"/>
              <a:sym typeface="+mn-ea"/>
            </a:endParaRPr>
          </a:p>
        </p:txBody>
      </p:sp>
      <p:sp>
        <p:nvSpPr>
          <p:cNvPr id="15" name="文本框 14"/>
          <p:cNvSpPr txBox="1"/>
          <p:nvPr/>
        </p:nvSpPr>
        <p:spPr>
          <a:xfrm>
            <a:off x="3524250" y="520065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C57BL/6JGpt</a:t>
            </a:r>
            <a:endParaRPr lang="en-US" sz="2900" dirty="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2001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719127"/>
            <a:ext cx="7783830" cy="368300"/>
          </a:xfrm>
          <a:prstGeom prst="rect">
            <a:avLst/>
          </a:prstGeom>
          <a:noFill/>
        </p:spPr>
        <p:txBody>
          <a:bodyPr wrap="none" rtlCol="0">
            <a:spAutoFit/>
          </a:bodyPr>
          <a:lstStyle/>
          <a:p>
            <a:pPr algn="l"/>
            <a:r>
              <a:rPr lang="en-US" dirty="0">
                <a:latin typeface="Times New Roman" panose="02020603050405020304" charset="0"/>
                <a:cs typeface="Times New Roman" panose="02020603050405020304" charset="0"/>
              </a:rPr>
              <a:t>Schematic representation of CRISPR-Cas9 </a:t>
            </a:r>
            <a:r>
              <a:rPr lang="en-US" dirty="0" err="1">
                <a:latin typeface="Times New Roman" panose="02020603050405020304" charset="0"/>
                <a:cs typeface="Times New Roman" panose="02020603050405020304" charset="0"/>
              </a:rPr>
              <a:t>engineering</a:t>
            </a:r>
            <a:r>
              <a:rPr lang="en-US" dirty="0">
                <a:latin typeface="Times New Roman" panose="02020603050405020304" charset="0"/>
                <a:cs typeface="Times New Roman" panose="02020603050405020304" charset="0"/>
              </a:rPr>
              <a:t> used to edit the</a:t>
            </a:r>
            <a:r>
              <a:rPr lang="en-US" i="1" dirty="0">
                <a:latin typeface="Times New Roman" panose="02020603050405020304" charset="0"/>
                <a:cs typeface="Times New Roman" panose="02020603050405020304" charset="0"/>
              </a:rPr>
              <a:t> Fau</a:t>
            </a:r>
            <a:r>
              <a:rPr lang="en-US" dirty="0">
                <a:latin typeface="Times New Roman" panose="02020603050405020304" charset="0"/>
                <a:cs typeface="Times New Roman" panose="02020603050405020304" charset="0"/>
              </a:rPr>
              <a:t> gene.  </a:t>
            </a:r>
            <a:endParaRPr lang="en-US" dirty="0">
              <a:latin typeface="Times New Roman" panose="02020603050405020304" charset="0"/>
              <a:cs typeface="Times New Roman" panose="02020603050405020304" charset="0"/>
            </a:endParaRPr>
          </a:p>
        </p:txBody>
      </p:sp>
      <p:sp>
        <p:nvSpPr>
          <p:cNvPr id="13" name="TextBox 12"/>
          <p:cNvSpPr txBox="1"/>
          <p:nvPr/>
        </p:nvSpPr>
        <p:spPr>
          <a:xfrm>
            <a:off x="4500000" y="4031999"/>
            <a:ext cx="309880" cy="553085"/>
          </a:xfrm>
          <a:prstGeom prst="rect">
            <a:avLst/>
          </a:prstGeom>
          <a:noFill/>
        </p:spPr>
        <p:txBody>
          <a:bodyPr wrap="none">
            <a:spAutoFit/>
          </a:bodyPr>
          <a:lstStyle/>
          <a:p/>
          <a:p>
            <a:pPr>
              <a:defRPr sz="1200" b="1">
                <a:latin typeface="Times New Roman" panose="02020603050405020304"/>
              </a:defRPr>
            </a:pPr>
          </a:p>
        </p:txBody>
      </p:sp>
      <p:graphicFrame>
        <p:nvGraphicFramePr>
          <p:cNvPr id="9" name="对象 8"/>
          <p:cNvGraphicFramePr/>
          <p:nvPr>
            <p:custDataLst>
              <p:tags r:id="rId1"/>
            </p:custDataLst>
          </p:nvPr>
        </p:nvGraphicFramePr>
        <p:xfrm>
          <a:off x="747395" y="1445895"/>
          <a:ext cx="9992995" cy="1033145"/>
        </p:xfrm>
        <a:graphic>
          <a:graphicData uri="http://schemas.openxmlformats.org/presentationml/2006/ole">
            <mc:AlternateContent xmlns:mc="http://schemas.openxmlformats.org/markup-compatibility/2006">
              <mc:Choice xmlns:v="urn:schemas-microsoft-com:vml" Requires="v">
                <p:oleObj spid="_x0000_s10" name="" r:id="rId2" imgW="10445750" imgH="1102995" progId="Visio.Drawing.15">
                  <p:embed/>
                </p:oleObj>
              </mc:Choice>
              <mc:Fallback>
                <p:oleObj name="" r:id="rId2" imgW="10445750" imgH="1102995" progId="Visio.Drawing.15">
                  <p:embed/>
                  <p:pic>
                    <p:nvPicPr>
                      <p:cNvPr id="0" name="图片 9"/>
                      <p:cNvPicPr/>
                      <p:nvPr/>
                    </p:nvPicPr>
                    <p:blipFill>
                      <a:blip r:embed="rId3"/>
                      <a:stretch>
                        <a:fillRect/>
                      </a:stretch>
                    </p:blipFill>
                    <p:spPr>
                      <a:xfrm>
                        <a:off x="747395" y="1445895"/>
                        <a:ext cx="9992995" cy="1033145"/>
                      </a:xfrm>
                      <a:prstGeom prst="rect">
                        <a:avLst/>
                      </a:prstGeom>
                    </p:spPr>
                  </p:pic>
                </p:oleObj>
              </mc:Fallback>
            </mc:AlternateContent>
          </a:graphicData>
        </a:graphic>
      </p:graphicFrame>
      <p:graphicFrame>
        <p:nvGraphicFramePr>
          <p:cNvPr id="11" name="对象 10"/>
          <p:cNvGraphicFramePr/>
          <p:nvPr>
            <p:custDataLst>
              <p:tags r:id="rId4"/>
            </p:custDataLst>
          </p:nvPr>
        </p:nvGraphicFramePr>
        <p:xfrm>
          <a:off x="837565" y="3069590"/>
          <a:ext cx="9456420" cy="1398270"/>
        </p:xfrm>
        <a:graphic>
          <a:graphicData uri="http://schemas.openxmlformats.org/presentationml/2006/ole">
            <mc:AlternateContent xmlns:mc="http://schemas.openxmlformats.org/markup-compatibility/2006">
              <mc:Choice xmlns:v="urn:schemas-microsoft-com:vml" Requires="v">
                <p:oleObj spid="_x0000_s12" name="" r:id="rId5" imgW="9889490" imgH="1480820" progId="Visio.Drawing.15">
                  <p:embed/>
                </p:oleObj>
              </mc:Choice>
              <mc:Fallback>
                <p:oleObj name="" r:id="rId5" imgW="9889490" imgH="1480820" progId="Visio.Drawing.15">
                  <p:embed/>
                  <p:pic>
                    <p:nvPicPr>
                      <p:cNvPr id="0" name="图片 11"/>
                      <p:cNvPicPr/>
                      <p:nvPr/>
                    </p:nvPicPr>
                    <p:blipFill>
                      <a:blip r:embed="rId6"/>
                      <a:stretch>
                        <a:fillRect/>
                      </a:stretch>
                    </p:blipFill>
                    <p:spPr>
                      <a:xfrm>
                        <a:off x="837565" y="3069590"/>
                        <a:ext cx="9456420" cy="1398270"/>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p:txBody>
          <a:bodyPr>
            <a:normAutofit/>
          </a:bodyPr>
          <a:lstStyle/>
          <a:p>
            <a:r>
              <a:rPr lang="en-US" dirty="0">
                <a:sym typeface="+mn-ea"/>
              </a:rPr>
              <a:t>The </a:t>
            </a:r>
            <a:r>
              <a:rPr lang="en-US" i="1" dirty="0">
                <a:sym typeface="+mn-ea"/>
              </a:rPr>
              <a:t>Fau</a:t>
            </a:r>
            <a:r>
              <a:rPr lang="en-US" dirty="0">
                <a:sym typeface="+mn-ea"/>
              </a:rPr>
              <a:t> gene has 9 transcripts. According to the structure of </a:t>
            </a:r>
            <a:r>
              <a:rPr lang="en-US" i="1" dirty="0">
                <a:sym typeface="+mn-ea"/>
              </a:rPr>
              <a:t>Fau</a:t>
            </a:r>
            <a:r>
              <a:rPr lang="en-US" dirty="0">
                <a:sym typeface="+mn-ea"/>
              </a:rPr>
              <a:t> gene, exon1-exon4 of </a:t>
            </a:r>
            <a:r>
              <a:rPr lang="en-US" i="1" dirty="0">
                <a:sym typeface="+mn-ea"/>
              </a:rPr>
              <a:t>Fau</a:t>
            </a:r>
            <a:r>
              <a:rPr lang="en-US" dirty="0">
                <a:sym typeface="+mn-ea"/>
              </a:rPr>
              <a:t>-203 (</a:t>
            </a:r>
            <a:r>
              <a:rPr lang="en-US" dirty="0">
                <a:sym typeface="+mn-ea"/>
              </a:rPr>
              <a:t>ENSMUST00000179142.2</a:t>
            </a:r>
            <a:r>
              <a:rPr lang="en-US" dirty="0">
                <a:sym typeface="+mn-ea"/>
              </a:rPr>
              <a:t>) transcript is recommended as the knockout region. The region contains all coding sequence.  Knocking out the region will result in disruption of protein function. </a:t>
            </a:r>
            <a:endParaRPr lang="en-US" sz="2400" dirty="0">
              <a:solidFill>
                <a:schemeClr val="tx1"/>
              </a:solidFill>
            </a:endParaRPr>
          </a:p>
          <a:p>
            <a:r>
              <a:rPr lang="en-US" sz="2400" dirty="0">
                <a:solidFill>
                  <a:schemeClr val="tx1"/>
                </a:solidFill>
              </a:rPr>
              <a:t>In this project we use CRISPR-Cas9 technology to modify </a:t>
            </a:r>
            <a:r>
              <a:rPr lang="en-US" sz="2400" i="1" dirty="0">
                <a:solidFill>
                  <a:schemeClr val="tx1"/>
                </a:solidFill>
              </a:rPr>
              <a:t>Fau</a:t>
            </a:r>
            <a:r>
              <a:rPr lang="en-US" sz="2400" dirty="0">
                <a:solidFill>
                  <a:schemeClr val="tx1"/>
                </a:solidFill>
              </a:rPr>
              <a:t> gene. The brief process is as follows: gRNAs were transcribed in vitro. Cas9 and gRNAs were microinjected into the fertilized eggs of C57BL/6JGpt mice. Fertilized eggs were transplanted to obtain positive F0 mice which were confirmed by PCR and on-target amplicon sequencing. A stable F1-generation mouse </a:t>
            </a:r>
            <a:r>
              <a:rPr lang="en-US" sz="2400" dirty="0" err="1">
                <a:solidFill>
                  <a:schemeClr val="tx1"/>
                </a:solidFill>
              </a:rPr>
              <a:t>strain </a:t>
            </a:r>
            <a:r>
              <a:rPr lang="en-US" sz="2400" dirty="0">
                <a:solidFill>
                  <a:schemeClr val="tx1"/>
                </a:solidFill>
              </a:rPr>
              <a:t>was obtained by mating positive F0-generation mice with C57BL/6JGpt mice and confirmation of the desired mutant allele </a:t>
            </a:r>
            <a:r>
              <a:rPr lang="en-US" sz="2400">
                <a:solidFill>
                  <a:schemeClr val="tx1"/>
                </a:solidFill>
              </a:rPr>
              <a:t>was carried out </a:t>
            </a:r>
            <a:r>
              <a:rPr lang="en-US" sz="2400" dirty="0">
                <a:solidFill>
                  <a:schemeClr val="tx1"/>
                </a:solidFill>
              </a:rPr>
              <a:t>by PCR and on-target amplicon sequencing.</a:t>
            </a:r>
            <a:endParaRPr lang="en-US" sz="2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672138"/>
            <a:ext cx="3729990" cy="368300"/>
          </a:xfrm>
          <a:prstGeom prst="rect">
            <a:avLst/>
          </a:prstGeom>
          <a:noFill/>
        </p:spPr>
        <p:txBody>
          <a:bodyPr wrap="none" rtlCol="0">
            <a:spAutoFit/>
          </a:bodyPr>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www.ncbi.nlm.nih.gov</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509270" y="1383030"/>
            <a:ext cx="10991850" cy="46577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0"/>
            <a:ext cx="10515600" cy="1325563"/>
          </a:xfrm>
        </p:spPr>
        <p:txBody>
          <a:bodyPr/>
          <a:lstStyle/>
          <a:p>
            <a:r>
              <a:rPr lang="en-US" dirty="0"/>
              <a:t>Transcript Information</a:t>
            </a:r>
            <a:endParaRPr lang="en-US" dirty="0"/>
          </a:p>
        </p:txBody>
      </p:sp>
      <p:sp>
        <p:nvSpPr>
          <p:cNvPr id="7" name="TextBox 6"/>
          <p:cNvSpPr txBox="1"/>
          <p:nvPr/>
        </p:nvSpPr>
        <p:spPr>
          <a:xfrm>
            <a:off x="7768809" y="5743575"/>
            <a:ext cx="323024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www.ensembl.org</a:t>
            </a:r>
            <a:endParaRPr lang="en-US" dirty="0">
              <a:latin typeface="Times New Roman" panose="02020603050405020304" charset="0"/>
              <a:cs typeface="Times New Roman" panose="02020603050405020304" charset="0"/>
            </a:endParaRPr>
          </a:p>
        </p:txBody>
      </p:sp>
      <p:sp>
        <p:nvSpPr>
          <p:cNvPr id="5" name="TextBox 6"/>
          <p:cNvSpPr txBox="1"/>
          <p:nvPr/>
        </p:nvSpPr>
        <p:spPr>
          <a:xfrm>
            <a:off x="183600" y="774990"/>
            <a:ext cx="7545705" cy="737235"/>
          </a:xfrm>
          <a:prstGeom prst="rect">
            <a:avLst/>
          </a:prstGeom>
          <a:noFill/>
        </p:spPr>
        <p:txBody>
          <a:bodyPr wrap="non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gene has 9 transcripts,all transcripts are shown below:   </a:t>
            </a:r>
            <a:endParaRPr lang="en-US" sz="2400" dirty="0">
              <a:latin typeface="Times New Roman" panose="02020603050405020304" charset="0"/>
              <a:cs typeface="Times New Roman" panose="02020603050405020304" charset="0"/>
            </a:endParaRPr>
          </a:p>
        </p:txBody>
      </p:sp>
      <p:sp>
        <p:nvSpPr>
          <p:cNvPr id="9" name="TextBox 8"/>
          <p:cNvSpPr txBox="1"/>
          <p:nvPr/>
        </p:nvSpPr>
        <p:spPr>
          <a:xfrm>
            <a:off x="332190" y="3887520"/>
            <a:ext cx="11329035" cy="737235"/>
          </a:xfrm>
          <a:prstGeom prst="rect">
            <a:avLst/>
          </a:prstGeom>
          <a:noFill/>
        </p:spPr>
        <p:txBody>
          <a:bodyPr wrap="non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strategy is based on the design of </a:t>
            </a:r>
            <a:r>
              <a:rPr lang="en-US" sz="2400" i="1" dirty="0">
                <a:latin typeface="Times New Roman" panose="02020603050405020304" charset="0"/>
                <a:cs typeface="Times New Roman" panose="02020603050405020304" charset="0"/>
                <a:sym typeface="+mn-ea"/>
              </a:rPr>
              <a:t>Fau</a:t>
            </a:r>
            <a:r>
              <a:rPr lang="en-US" sz="2400" dirty="0">
                <a:latin typeface="Times New Roman" panose="02020603050405020304" charset="0"/>
                <a:cs typeface="Times New Roman" panose="02020603050405020304" charset="0"/>
              </a:rPr>
              <a:t>-</a:t>
            </a:r>
            <a:r>
              <a:rPr lang="en-US" sz="2400" dirty="0">
                <a:latin typeface="Times New Roman" panose="02020603050405020304" charset="0"/>
                <a:cs typeface="Times New Roman" panose="02020603050405020304" charset="0"/>
                <a:sym typeface="+mn-ea"/>
              </a:rPr>
              <a:t>203</a:t>
            </a:r>
            <a:r>
              <a:rPr lang="en-US" sz="2400" dirty="0">
                <a:latin typeface="Times New Roman" panose="02020603050405020304" charset="0"/>
                <a:cs typeface="Times New Roman" panose="02020603050405020304" charset="0"/>
              </a:rPr>
              <a:t> transcript, the transcription is shown below:</a:t>
            </a:r>
            <a:endParaRPr lang="en-US" sz="2400" dirty="0">
              <a:latin typeface="Times New Roman" panose="02020603050405020304" charset="0"/>
              <a:cs typeface="Times New Roman" panose="02020603050405020304" charset="0"/>
            </a:endParaRPr>
          </a:p>
        </p:txBody>
      </p:sp>
      <p:pic>
        <p:nvPicPr>
          <p:cNvPr id="6" name="图片 5"/>
          <p:cNvPicPr>
            <a:picLocks noChangeAspect="1"/>
          </p:cNvPicPr>
          <p:nvPr>
            <p:custDataLst>
              <p:tags r:id="rId1"/>
            </p:custDataLst>
          </p:nvPr>
        </p:nvPicPr>
        <p:blipFill>
          <a:blip r:embed="rId2"/>
          <a:stretch>
            <a:fillRect/>
          </a:stretch>
        </p:blipFill>
        <p:spPr>
          <a:xfrm>
            <a:off x="332105" y="1511935"/>
            <a:ext cx="9563100" cy="228600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527050" y="4819650"/>
            <a:ext cx="10313035" cy="7677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Genomic </a:t>
            </a:r>
            <a:r>
              <a:rPr lang="en-US" dirty="0" err="1"/>
              <a:t>Information</a:t>
            </a:r>
            <a:endParaRPr lang="en-US" strike="dblStrike" dirty="0"/>
          </a:p>
        </p:txBody>
      </p:sp>
      <p:sp>
        <p:nvSpPr>
          <p:cNvPr id="5" name="TextBox 4"/>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1064260" y="993775"/>
            <a:ext cx="9768205" cy="50311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749300" y="1363345"/>
            <a:ext cx="10694035" cy="3688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Information (MGI) </a:t>
            </a:r>
            <a:endParaRPr lang="en-US" dirty="0"/>
          </a:p>
        </p:txBody>
      </p:sp>
      <p:sp>
        <p:nvSpPr>
          <p:cNvPr id="6" name="TextBox 5"/>
          <p:cNvSpPr txBox="1"/>
          <p:nvPr/>
        </p:nvSpPr>
        <p:spPr>
          <a:xfrm>
            <a:off x="4200577" y="6308209"/>
            <a:ext cx="384619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www.informatics.jax.org</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3611562"/>
            <a:ext cx="10515600" cy="2446338"/>
          </a:xfrm>
        </p:spPr>
        <p:txBody>
          <a:bodyPr>
            <a:normAutofit/>
          </a:bodyPr>
          <a:p>
            <a:endParaRPr lang="en-US" sz="2400" dirty="0"/>
          </a:p>
          <a:p>
            <a:endParaRPr lang="en-US" sz="2400" dirty="0"/>
          </a:p>
          <a:p>
            <a:r>
              <a:rPr lang="en-US" sz="2400" dirty="0"/>
              <a:t>Female mice heterozygous for a null allele exhibit maternal effect defect impacting embryo survival. </a:t>
            </a:r>
            <a:endParaRPr lang="en-US" sz="2400" dirty="0"/>
          </a:p>
        </p:txBody>
      </p:sp>
      <p:pic>
        <p:nvPicPr>
          <p:cNvPr id="4" name="图片 3"/>
          <p:cNvPicPr>
            <a:picLocks noChangeAspect="1"/>
          </p:cNvPicPr>
          <p:nvPr>
            <p:custDataLst>
              <p:tags r:id="rId1"/>
            </p:custDataLst>
          </p:nvPr>
        </p:nvPicPr>
        <p:blipFill>
          <a:blip r:embed="rId2"/>
          <a:stretch>
            <a:fillRect/>
          </a:stretch>
        </p:blipFill>
        <p:spPr>
          <a:xfrm>
            <a:off x="1452880" y="1457325"/>
            <a:ext cx="7811135" cy="258699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PP_MARK_KEY" val="6d0a79a1-228a-40e5-b4f7-099de5f5246c"/>
  <p:tag name="COMMONDATA" val="eyJoZGlkIjoiNzY5NTk1NTM0ZWE2OThmZDdkNzRkOGMwNjcxMGJmZjE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2371</Words>
  <Application>WPS 演示</Application>
  <PresentationFormat>Widescreen</PresentationFormat>
  <Paragraphs>66</Paragraphs>
  <Slides>11</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11</vt:i4>
      </vt:variant>
    </vt:vector>
  </HeadingPairs>
  <TitlesOfParts>
    <vt:vector size="24" baseType="lpstr">
      <vt:lpstr>Arial</vt:lpstr>
      <vt:lpstr>宋体</vt:lpstr>
      <vt:lpstr>Wingdings</vt:lpstr>
      <vt:lpstr>Times New Roman</vt:lpstr>
      <vt:lpstr>Times New Roman</vt:lpstr>
      <vt:lpstr>微软雅黑</vt:lpstr>
      <vt:lpstr>Arial Unicode MS</vt:lpstr>
      <vt:lpstr>Garamond</vt:lpstr>
      <vt:lpstr>方正舒体</vt:lpstr>
      <vt:lpstr>Calibri</vt:lpstr>
      <vt:lpstr>Office Theme</vt:lpstr>
      <vt:lpstr>Visio.Drawing.15</vt:lpstr>
      <vt:lpstr>Visio.Drawing.15</vt:lpstr>
      <vt:lpstr>Vma21 Cas9-KO Strategy</vt:lpstr>
      <vt:lpstr>Overview</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lpstr>Reference 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linda王</cp:lastModifiedBy>
  <cp:revision>63</cp:revision>
  <dcterms:created xsi:type="dcterms:W3CDTF">2022-05-17T15:47:00Z</dcterms:created>
  <dcterms:modified xsi:type="dcterms:W3CDTF">2023-09-01T02:37:12Z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673FEE58D1AB4DD0AA12184A0C3738E0</vt:lpwstr>
  </property>
  <property fmtid="{D5CDD505-2E9C-101B-9397-08002B2CF9AE}" pid="3" name="KSOProductBuildVer">
    <vt:lpwstr>2052-12.1.0.15358</vt:lpwstr>
  </property>
</Properties>
</file>