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3"/>
    <p:sldId id="270" r:id="rId4"/>
    <p:sldId id="258" r:id="rId5"/>
    <p:sldId id="259" r:id="rId6"/>
    <p:sldId id="260" r:id="rId7"/>
    <p:sldId id="261" r:id="rId8"/>
    <p:sldId id="262" r:id="rId9"/>
    <p:sldId id="263" r:id="rId10"/>
    <p:sldId id="264" r:id="rId11"/>
    <p:sldId id="265" r:id="rId12"/>
    <p:sldId id="279" r:id="rId13"/>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tags" Target="../tags/tag10.xml"/><Relationship Id="rId2" Type="http://schemas.openxmlformats.org/officeDocument/2006/relationships/image" Target="../media/image13.png"/><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6.xml"/><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9.png"/><Relationship Id="rId3" Type="http://schemas.openxmlformats.org/officeDocument/2006/relationships/tags" Target="../tags/tag5.xml"/><Relationship Id="rId2" Type="http://schemas.openxmlformats.org/officeDocument/2006/relationships/image" Target="../media/image8.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dirty="0"/>
              <a:t>Fau Cas9-CKO Strategy</a:t>
            </a:r>
            <a:endParaRPr lang="en-US" dirty="0"/>
          </a:p>
        </p:txBody>
      </p:sp>
      <p:sp>
        <p:nvSpPr>
          <p:cNvPr id="3" name="TextBox 6"/>
          <p:cNvSpPr txBox="1"/>
          <p:nvPr>
            <p:custDataLst>
              <p:tags r:id="rId1"/>
            </p:custDataLst>
          </p:nvPr>
        </p:nvSpPr>
        <p:spPr>
          <a:xfrm>
            <a:off x="4345200" y="3869875"/>
            <a:ext cx="3100705" cy="1938020"/>
          </a:xfrm>
          <a:prstGeom prst="rect">
            <a:avLst/>
          </a:prstGeom>
          <a:noFill/>
        </p:spPr>
        <p:txBody>
          <a:bodyPr wrap="none">
            <a:spAutoFit/>
          </a:bodyPr>
          <a:p>
            <a:pPr algn="l">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a:t>
            </a:r>
            <a:r>
              <a:rPr lang="en-US" sz="2400" b="0" dirty="0">
                <a:latin typeface="Times New Roman" panose="02020603050405020304" charset="0"/>
                <a:ea typeface="+mj-ea"/>
                <a:cs typeface="Times New Roman" panose="02020603050405020304" charset="0"/>
                <a:sym typeface="+mn-ea"/>
              </a:rPr>
              <a:t>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Lingyan Wu</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2023-9-1</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066165"/>
            <a:ext cx="11092180" cy="4351655"/>
          </a:xfrm>
        </p:spPr>
        <p:txBody>
          <a:bodyPr>
            <a:normAutofit lnSpcReduction="10000"/>
          </a:bodyPr>
          <a:lstStyle/>
          <a:p>
            <a:r>
              <a:rPr i="1"/>
              <a:t>Fau</a:t>
            </a:r>
            <a:r>
              <a:t> is located on Chr9. If the knockout mice are crossed with other mouse strains to obtain double homozygous mutant offspring, please avoid the situation that  the second gene is on the same chromosome.</a:t>
            </a:r>
            <a:endParaRPr lang="en-US" dirty="0"/>
          </a:p>
          <a:p>
            <a:r>
              <a:t>This Strategy is designed based on genetic information in existing databases. Due to the complexity of biological processes, all risk of loxp insertion on gene transcription, RNA splicing and protein translation cannot be predicted at the existing technology level.</a:t>
            </a:r>
          </a:p>
          <a:p>
            <a:r>
              <a:rPr i="1"/>
              <a:t>Mrpl49</a:t>
            </a:r>
            <a:r>
              <a:rPr lang="en-US"/>
              <a:t> gene and </a:t>
            </a:r>
            <a:r>
              <a:rPr lang="en-US" i="1"/>
              <a:t>Znhit2</a:t>
            </a:r>
            <a:r>
              <a:rPr lang="en-US"/>
              <a:t> gene are about 0.45kb and 1.3kb far away from the Targeted gene,  so this strategy may directly destroy the function of </a:t>
            </a:r>
            <a:r>
              <a:rPr i="1">
                <a:sym typeface="+mn-ea"/>
              </a:rPr>
              <a:t>Mrpl49</a:t>
            </a:r>
            <a:r>
              <a:rPr lang="en-US">
                <a:sym typeface="+mn-ea"/>
              </a:rPr>
              <a:t> gene and </a:t>
            </a:r>
            <a:r>
              <a:rPr lang="en-US" i="1">
                <a:sym typeface="+mn-ea"/>
              </a:rPr>
              <a:t>Znhit2</a:t>
            </a:r>
            <a:r>
              <a:rPr lang="en-US">
                <a:sym typeface="+mn-ea"/>
              </a:rPr>
              <a:t> gene.</a:t>
            </a:r>
            <a:endParaRPr lang="en-US">
              <a:sym typeface="+mn-ea"/>
            </a:endParaRPr>
          </a:p>
          <a:p>
            <a:r>
              <a:rPr lang="en-US"/>
              <a:t>The first loxp site is inserted before ATG, may affect the nomal function of </a:t>
            </a:r>
            <a:r>
              <a:rPr i="1">
                <a:sym typeface="+mn-ea"/>
              </a:rPr>
              <a:t>Fau</a:t>
            </a:r>
            <a:r>
              <a:rPr>
                <a:sym typeface="+mn-ea"/>
              </a:rPr>
              <a:t> </a:t>
            </a:r>
            <a:r>
              <a:rPr lang="en-US">
                <a:sym typeface="+mn-ea"/>
              </a:rPr>
              <a:t>gene.</a:t>
            </a:r>
            <a:endParaRPr lang="en-US">
              <a:sym typeface="+mn-ea"/>
            </a:endParaRPr>
          </a:p>
          <a:p>
            <a:r>
              <a:rPr lang="en-US">
                <a:sym typeface="+mn-ea"/>
              </a:rPr>
              <a:t>There is only one available gRNA at the ATG site.</a:t>
            </a:r>
            <a:endParaRPr lang="en-U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255" y="-201930"/>
            <a:ext cx="10515600" cy="1325563"/>
          </a:xfrm>
        </p:spPr>
        <p:txBody>
          <a:bodyPr/>
          <a:lstStyle/>
          <a:p>
            <a:r>
              <a:rPr lang="en-US" dirty="0">
                <a:solidFill>
                  <a:srgbClr val="C00000"/>
                </a:solidFill>
              </a:rPr>
              <a:t>Reference 1 </a:t>
            </a:r>
            <a:endParaRPr lang="en-US" dirty="0">
              <a:solidFill>
                <a:srgbClr val="C00000"/>
              </a:solidFill>
            </a:endParaRPr>
          </a:p>
        </p:txBody>
      </p:sp>
      <p:pic>
        <p:nvPicPr>
          <p:cNvPr id="4" name="图片 3"/>
          <p:cNvPicPr>
            <a:picLocks noChangeAspect="1"/>
          </p:cNvPicPr>
          <p:nvPr>
            <p:custDataLst>
              <p:tags r:id="rId1"/>
            </p:custDataLst>
          </p:nvPr>
        </p:nvPicPr>
        <p:blipFill>
          <a:blip r:embed="rId2"/>
          <a:stretch>
            <a:fillRect/>
          </a:stretch>
        </p:blipFill>
        <p:spPr>
          <a:xfrm>
            <a:off x="1013460" y="969645"/>
            <a:ext cx="7376160" cy="237363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1163320" y="3343275"/>
            <a:ext cx="8210550"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Fau</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Cas9-CKO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77838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Fau</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graphicFrame>
        <p:nvGraphicFramePr>
          <p:cNvPr id="3" name="对象 2"/>
          <p:cNvGraphicFramePr/>
          <p:nvPr>
            <p:custDataLst>
              <p:tags r:id="rId1"/>
            </p:custDataLst>
          </p:nvPr>
        </p:nvGraphicFramePr>
        <p:xfrm>
          <a:off x="1028700" y="1080770"/>
          <a:ext cx="9992995" cy="4537710"/>
        </p:xfrm>
        <a:graphic>
          <a:graphicData uri="http://schemas.openxmlformats.org/presentationml/2006/ole">
            <mc:AlternateContent xmlns:mc="http://schemas.openxmlformats.org/markup-compatibility/2006">
              <mc:Choice xmlns:v="urn:schemas-microsoft-com:vml" Requires="v">
                <p:oleObj spid="_x0000_s4" name="" r:id="rId2" imgW="10445750" imgH="4751070" progId="Visio.Drawing.15">
                  <p:embed/>
                </p:oleObj>
              </mc:Choice>
              <mc:Fallback>
                <p:oleObj name="" r:id="rId2" imgW="10445750" imgH="4751070" progId="Visio.Drawing.15">
                  <p:embed/>
                  <p:pic>
                    <p:nvPicPr>
                      <p:cNvPr id="0" name="图片 3"/>
                      <p:cNvPicPr/>
                      <p:nvPr/>
                    </p:nvPicPr>
                    <p:blipFill>
                      <a:blip r:embed="rId3"/>
                      <a:stretch>
                        <a:fillRect/>
                      </a:stretch>
                    </p:blipFill>
                    <p:spPr>
                      <a:xfrm>
                        <a:off x="1028700" y="1080770"/>
                        <a:ext cx="9992995" cy="4537710"/>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lnSpcReduction="20000"/>
          </a:bodyPr>
          <a:lstStyle/>
          <a:p>
            <a:r>
              <a:rPr lang="en-US" sz="2400" dirty="0"/>
              <a:t>The </a:t>
            </a:r>
            <a:r>
              <a:rPr lang="en-US" sz="2400" i="1" dirty="0"/>
              <a:t>Fau</a:t>
            </a:r>
            <a:r>
              <a:rPr lang="en-US" sz="2400" dirty="0"/>
              <a:t> gene has 9 transcripts. According to the structure of </a:t>
            </a:r>
            <a:r>
              <a:rPr lang="en-US" sz="2400" i="1" dirty="0"/>
              <a:t>Fau</a:t>
            </a:r>
            <a:r>
              <a:rPr lang="en-US" sz="2400" dirty="0"/>
              <a:t> gene, exon1-exon4 of </a:t>
            </a:r>
            <a:r>
              <a:rPr lang="en-US" sz="2400" i="1" dirty="0"/>
              <a:t>Fau</a:t>
            </a:r>
            <a:r>
              <a:rPr lang="en-US" sz="2400" dirty="0"/>
              <a:t>-</a:t>
            </a:r>
            <a:r>
              <a:rPr lang="en-US" dirty="0">
                <a:sym typeface="+mn-ea"/>
              </a:rPr>
              <a:t>203</a:t>
            </a:r>
            <a:r>
              <a:rPr lang="en-US" sz="2400" dirty="0"/>
              <a:t> (ENSMUST00000179142.2) transcript is recommended as the knockout region. The region contains all coding sequence. </a:t>
            </a:r>
            <a:r>
              <a:rPr lang="en-US" sz="2400" dirty="0">
                <a:solidFill>
                  <a:schemeClr val="tx1"/>
                </a:solidFill>
              </a:rPr>
              <a:t> Knocking out the region will result in disruption of </a:t>
            </a:r>
            <a:r>
              <a:rPr lang="en-US" dirty="0">
                <a:sym typeface="+mn-ea"/>
              </a:rPr>
              <a:t>protein function</a:t>
            </a:r>
            <a:r>
              <a:rPr lang="en-US" sz="2400" dirty="0">
                <a:solidFill>
                  <a:schemeClr val="tx1"/>
                </a:solidFill>
              </a:rPr>
              <a:t>.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Fau</a:t>
            </a:r>
            <a:r>
              <a:rPr lang="en-US" sz="2400" dirty="0">
                <a:solidFill>
                  <a:schemeClr val="tx1"/>
                </a:solidFill>
              </a:rPr>
              <a:t> gene. The brief process is as follows: </a:t>
            </a:r>
            <a:r>
              <a:rPr>
                <a:sym typeface="+mn-ea"/>
              </a:rPr>
              <a:t>CRISPR-Cas9 system and Donor were microinjected into the fertilized eggs of C57BL/6JGpt mice</a:t>
            </a:r>
            <a:r>
              <a:rPr lang="en-US" sz="2400" dirty="0" err="1">
                <a:solidFill>
                  <a:schemeClr val="tx1"/>
                </a:solidFill>
              </a:rPr>
              <a:t>. F</a:t>
            </a:r>
            <a:r>
              <a:rPr lang="en-US" sz="2400" dirty="0">
                <a:solidFill>
                  <a:schemeClr val="tx1"/>
                </a:solidFill>
              </a:rPr>
              <a:t>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a:p>
            <a:r>
              <a:rPr>
                <a:sym typeface="+mn-ea"/>
              </a:rPr>
              <a:t>The flox mice will be knocked out after mating with mice expressing Cre recombinase, resulting in the loss of function of the target gene in specific tissues and cell types.</a:t>
            </a:r>
            <a:endParaRPr>
              <a:sym typeface="+mn-ea"/>
            </a:endParaRPr>
          </a:p>
          <a:p>
            <a:endParaRPr lang="en-US" sz="2400"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509270" y="1383030"/>
            <a:ext cx="10991850" cy="46577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746950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9 transcripts,all transcripts are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797985"/>
            <a:ext cx="11159490" cy="829945"/>
          </a:xfrm>
          <a:prstGeom prst="rect">
            <a:avLst/>
          </a:prstGeom>
          <a:noFill/>
        </p:spPr>
        <p:txBody>
          <a:bodyPr wrap="square">
            <a:spAutoFit/>
          </a:bodyPr>
          <a:p>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rPr>
              <a:t>Fau</a:t>
            </a:r>
            <a:r>
              <a:rPr lang="en-US" sz="2400" dirty="0">
                <a:latin typeface="Times New Roman" panose="02020603050405020304" charset="0"/>
                <a:cs typeface="Times New Roman" panose="02020603050405020304" charset="0"/>
              </a:rPr>
              <a:t>-203 transcript, the transcription is shown below:</a:t>
            </a:r>
            <a:endParaRPr lang="en-US" sz="2400" dirty="0">
              <a:latin typeface="Times New Roman" panose="02020603050405020304" charset="0"/>
              <a:cs typeface="Times New Roman" panose="02020603050405020304" charset="0"/>
            </a:endParaRPr>
          </a:p>
        </p:txBody>
      </p:sp>
      <p:pic>
        <p:nvPicPr>
          <p:cNvPr id="4" name="图片 3"/>
          <p:cNvPicPr>
            <a:picLocks noChangeAspect="1"/>
          </p:cNvPicPr>
          <p:nvPr>
            <p:custDataLst>
              <p:tags r:id="rId1"/>
            </p:custDataLst>
          </p:nvPr>
        </p:nvPicPr>
        <p:blipFill>
          <a:blip r:embed="rId2"/>
          <a:stretch>
            <a:fillRect/>
          </a:stretch>
        </p:blipFill>
        <p:spPr>
          <a:xfrm>
            <a:off x="332105" y="1511935"/>
            <a:ext cx="9563100" cy="228600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527050" y="4819650"/>
            <a:ext cx="10313035" cy="7677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838200" y="956310"/>
            <a:ext cx="10391140" cy="53517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749300" y="1363345"/>
            <a:ext cx="10694035" cy="3688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sz="2400" dirty="0"/>
          </a:p>
          <a:p>
            <a:r>
              <a:rPr lang="en-US" sz="2400" dirty="0"/>
              <a:t>Female mice heterozygous for a null allele exhibit maternal effect defect impacting embryo survival. </a:t>
            </a:r>
            <a:endParaRPr lang="en-US" sz="2400" dirty="0"/>
          </a:p>
        </p:txBody>
      </p:sp>
      <p:pic>
        <p:nvPicPr>
          <p:cNvPr id="4" name="图片 3"/>
          <p:cNvPicPr>
            <a:picLocks noChangeAspect="1"/>
          </p:cNvPicPr>
          <p:nvPr>
            <p:custDataLst>
              <p:tags r:id="rId1"/>
            </p:custDataLst>
          </p:nvPr>
        </p:nvPicPr>
        <p:blipFill>
          <a:blip r:embed="rId2"/>
          <a:stretch>
            <a:fillRect/>
          </a:stretch>
        </p:blipFill>
        <p:spPr>
          <a:xfrm>
            <a:off x="1452880" y="1457325"/>
            <a:ext cx="7811135" cy="258699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COMMONDATA" val="eyJoZGlkIjoiNzY5NTk1NTM0ZWE2OThmZDdkNzRkOGMwNjcxMGJmZj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2611</Words>
  <Application>WPS 演示</Application>
  <PresentationFormat>Widescreen</PresentationFormat>
  <Paragraphs>66</Paragraphs>
  <Slides>11</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11</vt:i4>
      </vt:variant>
    </vt:vector>
  </HeadingPairs>
  <TitlesOfParts>
    <vt:vector size="23" baseType="lpstr">
      <vt:lpstr>Arial</vt:lpstr>
      <vt:lpstr>宋体</vt:lpstr>
      <vt:lpstr>Wingdings</vt:lpstr>
      <vt:lpstr>Times New Roman</vt:lpstr>
      <vt:lpstr>Times New Roman</vt:lpstr>
      <vt:lpstr>Garamond</vt:lpstr>
      <vt:lpstr>微软雅黑</vt:lpstr>
      <vt:lpstr>Arial Unicode MS</vt:lpstr>
      <vt:lpstr>方正舒体</vt:lpstr>
      <vt:lpstr>Calibri</vt:lpstr>
      <vt:lpstr>Office Theme</vt:lpstr>
      <vt:lpstr>Visio.Drawing.15</vt:lpstr>
      <vt:lpstr>Fau Cas9-CKO Strategy</vt:lpstr>
      <vt:lpstr>PowerPoint 演示文稿</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lpstr>Reference 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125</cp:revision>
  <dcterms:created xsi:type="dcterms:W3CDTF">2022-05-17T15:47:00Z</dcterms:created>
  <dcterms:modified xsi:type="dcterms:W3CDTF">2023-09-01T02:37:40Z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2052-12.1.0.15358</vt:lpwstr>
  </property>
</Properties>
</file>