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3"/>
    <p:sldId id="257" r:id="rId4"/>
    <p:sldId id="272" r:id="rId5"/>
    <p:sldId id="259" r:id="rId6"/>
    <p:sldId id="266" r:id="rId7"/>
    <p:sldId id="267" r:id="rId8"/>
    <p:sldId id="268" r:id="rId9"/>
    <p:sldId id="269" r:id="rId10"/>
    <p:sldId id="270" r:id="rId11"/>
    <p:sldId id="265" r:id="rId12"/>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97C"/>
    <a:srgbClr val="6F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p:restoredTop sz="95833"/>
  </p:normalViewPr>
  <p:slideViewPr>
    <p:cSldViewPr snapToGrid="0" snapToObjects="1">
      <p:cViewPr varScale="1">
        <p:scale>
          <a:sx n="67" d="100"/>
          <a:sy n="67" d="100"/>
        </p:scale>
        <p:origin x="46" y="3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4" name="Group 13"/>
          <p:cNvGrpSpPr/>
          <p:nvPr userDrawn="1"/>
        </p:nvGrpSpPr>
        <p:grpSpPr>
          <a:xfrm>
            <a:off x="0" y="0"/>
            <a:ext cx="12310958" cy="6858000"/>
            <a:chOff x="0" y="0"/>
            <a:chExt cx="12310958" cy="685800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12" name="Group 11"/>
            <p:cNvGrpSpPr/>
            <p:nvPr userDrawn="1"/>
          </p:nvGrpSpPr>
          <p:grpSpPr>
            <a:xfrm>
              <a:off x="0" y="6080124"/>
              <a:ext cx="12192000" cy="777876"/>
              <a:chOff x="0" y="6080124"/>
              <a:chExt cx="12192000" cy="777876"/>
            </a:xfrm>
          </p:grpSpPr>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1" name="Group 30"/>
          <p:cNvGrpSpPr/>
          <p:nvPr userDrawn="1"/>
        </p:nvGrpSpPr>
        <p:grpSpPr>
          <a:xfrm>
            <a:off x="0" y="6180139"/>
            <a:ext cx="12310958" cy="693538"/>
            <a:chOff x="0" y="6180139"/>
            <a:chExt cx="12310958" cy="693538"/>
          </a:xfrm>
        </p:grpSpPr>
        <p:grpSp>
          <p:nvGrpSpPr>
            <p:cNvPr id="32" name="Group 31"/>
            <p:cNvGrpSpPr/>
            <p:nvPr userDrawn="1"/>
          </p:nvGrpSpPr>
          <p:grpSpPr>
            <a:xfrm>
              <a:off x="0" y="6180139"/>
              <a:ext cx="12310958" cy="677862"/>
              <a:chOff x="0" y="6080123"/>
              <a:chExt cx="12310958" cy="677862"/>
            </a:xfrm>
          </p:grpSpPr>
          <p:grpSp>
            <p:nvGrpSpPr>
              <p:cNvPr id="35" name="Group 34"/>
              <p:cNvGrpSpPr/>
              <p:nvPr userDrawn="1"/>
            </p:nvGrpSpPr>
            <p:grpSpPr>
              <a:xfrm>
                <a:off x="0" y="6080125"/>
                <a:ext cx="12192000" cy="677860"/>
                <a:chOff x="0" y="6080125"/>
                <a:chExt cx="12192000" cy="67786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6" name="Picture 3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4" name="Picture 3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6" name="Group 15"/>
          <p:cNvGrpSpPr/>
          <p:nvPr userDrawn="1"/>
        </p:nvGrpSpPr>
        <p:grpSpPr>
          <a:xfrm>
            <a:off x="0" y="0"/>
            <a:ext cx="12310958" cy="6858000"/>
            <a:chOff x="0" y="0"/>
            <a:chExt cx="12310958" cy="685800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20" name="Group 19"/>
            <p:cNvGrpSpPr/>
            <p:nvPr userDrawn="1"/>
          </p:nvGrpSpPr>
          <p:grpSpPr>
            <a:xfrm>
              <a:off x="0" y="6080124"/>
              <a:ext cx="12192000" cy="777876"/>
              <a:chOff x="0" y="6080124"/>
              <a:chExt cx="12192000" cy="777876"/>
            </a:xfrm>
          </p:grpSpPr>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21" name="Picture 20"/>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A3466478-DD74-9940-A6B5-345086A9C7A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466478-DD74-9940-A6B5-345086A9C7A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87E5E-8190-B643-BDE9-DE17EED6A51B}" type="slidenum">
              <a:rPr lang="en-US" smtClean="0"/>
            </a:fld>
            <a:endParaRPr lang="en-US"/>
          </a:p>
        </p:txBody>
      </p:sp>
      <p:grpSp>
        <p:nvGrpSpPr>
          <p:cNvPr id="30" name="Group 29"/>
          <p:cNvGrpSpPr/>
          <p:nvPr userDrawn="1"/>
        </p:nvGrpSpPr>
        <p:grpSpPr>
          <a:xfrm>
            <a:off x="0" y="6180139"/>
            <a:ext cx="12310958" cy="693538"/>
            <a:chOff x="0" y="6180139"/>
            <a:chExt cx="12310958" cy="693538"/>
          </a:xfrm>
        </p:grpSpPr>
        <p:grpSp>
          <p:nvGrpSpPr>
            <p:cNvPr id="31" name="Group 30"/>
            <p:cNvGrpSpPr/>
            <p:nvPr userDrawn="1"/>
          </p:nvGrpSpPr>
          <p:grpSpPr>
            <a:xfrm>
              <a:off x="0" y="6180139"/>
              <a:ext cx="12310958" cy="677862"/>
              <a:chOff x="0" y="6080123"/>
              <a:chExt cx="12310958" cy="677862"/>
            </a:xfrm>
          </p:grpSpPr>
          <p:grpSp>
            <p:nvGrpSpPr>
              <p:cNvPr id="34" name="Group 33"/>
              <p:cNvGrpSpPr/>
              <p:nvPr userDrawn="1"/>
            </p:nvGrpSpPr>
            <p:grpSpPr>
              <a:xfrm>
                <a:off x="0" y="6080125"/>
                <a:ext cx="12192000" cy="677860"/>
                <a:chOff x="0" y="6080125"/>
                <a:chExt cx="12192000" cy="677860"/>
              </a:xfrm>
            </p:grpSpPr>
            <p:pic>
              <p:nvPicPr>
                <p:cNvPr id="36" name="Picture 35"/>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5" name="Picture 34"/>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3" name="Picture 32"/>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66478-DD74-9940-A6B5-345086A9C7A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87E5E-8190-B643-BDE9-DE17EED6A51B}" type="slidenum">
              <a:rPr lang="en-US" smtClean="0"/>
            </a:fld>
            <a:endParaRPr lang="en-US"/>
          </a:p>
        </p:txBody>
      </p:sp>
      <p:grpSp>
        <p:nvGrpSpPr>
          <p:cNvPr id="21" name="Group 20"/>
          <p:cNvGrpSpPr/>
          <p:nvPr userDrawn="1"/>
        </p:nvGrpSpPr>
        <p:grpSpPr>
          <a:xfrm>
            <a:off x="0" y="6180139"/>
            <a:ext cx="12310958" cy="693538"/>
            <a:chOff x="0" y="6180139"/>
            <a:chExt cx="12310958" cy="693538"/>
          </a:xfrm>
        </p:grpSpPr>
        <p:grpSp>
          <p:nvGrpSpPr>
            <p:cNvPr id="22" name="Group 21"/>
            <p:cNvGrpSpPr/>
            <p:nvPr userDrawn="1"/>
          </p:nvGrpSpPr>
          <p:grpSpPr>
            <a:xfrm>
              <a:off x="0" y="6180139"/>
              <a:ext cx="12310958" cy="677862"/>
              <a:chOff x="0" y="6080123"/>
              <a:chExt cx="12310958" cy="677862"/>
            </a:xfrm>
          </p:grpSpPr>
          <p:grpSp>
            <p:nvGrpSpPr>
              <p:cNvPr id="25" name="Group 24"/>
              <p:cNvGrpSpPr/>
              <p:nvPr userDrawn="1"/>
            </p:nvGrpSpPr>
            <p:grpSpPr>
              <a:xfrm>
                <a:off x="0" y="6080125"/>
                <a:ext cx="12192000" cy="677860"/>
                <a:chOff x="0" y="6080125"/>
                <a:chExt cx="12192000" cy="67786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66478-DD74-9940-A6B5-345086A9C7A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87E5E-8190-B643-BDE9-DE17EED6A5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charset="0"/>
          <a:ea typeface="+mj-ea"/>
          <a:cs typeface="Times New Roman" panose="020206030504050203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charset="0"/>
          <a:ea typeface="+mn-ea"/>
          <a:cs typeface="Times New Roman" panose="020206030504050203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charset="0"/>
          <a:ea typeface="+mn-ea"/>
          <a:cs typeface="Times New Roman" panose="020206030504050203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charset="0"/>
          <a:ea typeface="+mn-ea"/>
          <a:cs typeface="Times New Roman" panose="020206030504050203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jpe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none"/>
          <a:lstStyle/>
          <a:p>
            <a:pPr algn="ctr"/>
            <a:r>
              <a:rPr lang="en-US" dirty="0"/>
              <a:t>Wdr4 Cas9-KO Strategy</a:t>
            </a:r>
            <a:endParaRPr lang="en-US" dirty="0"/>
          </a:p>
        </p:txBody>
      </p:sp>
      <p:sp>
        <p:nvSpPr>
          <p:cNvPr id="8" name="TextBox 6"/>
          <p:cNvSpPr txBox="1"/>
          <p:nvPr/>
        </p:nvSpPr>
        <p:spPr>
          <a:xfrm>
            <a:off x="4345200" y="3869875"/>
            <a:ext cx="3122930" cy="1938020"/>
          </a:xfrm>
          <a:prstGeom prst="rect">
            <a:avLst/>
          </a:prstGeom>
          <a:noFill/>
        </p:spPr>
        <p:txBody>
          <a:bodyPr wrap="none">
            <a:spAutoFit/>
          </a:bodyPr>
          <a:p>
            <a:pPr>
              <a:defRPr sz="2000" b="1">
                <a:latin typeface="Times New Roman" panose="02020603050405020304"/>
              </a:defRPr>
            </a:pPr>
            <a:r>
              <a:rPr lang="en-US" sz="2400" b="0" dirty="0">
                <a:latin typeface="Times New Roman" panose="02020603050405020304" charset="0"/>
                <a:ea typeface="+mj-ea"/>
                <a:cs typeface="Times New Roman" panose="02020603050405020304" charset="0"/>
              </a:rPr>
              <a:t>Designer:  Jinling Wang</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Reviewer:  Rui Xiong</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Design Date: 2023-8-9</a:t>
            </a:r>
            <a:endParaRPr lang="en-US" sz="2400" b="0" dirty="0">
              <a:latin typeface="Times New Roman" panose="02020603050405020304" charset="0"/>
              <a:ea typeface="+mj-ea"/>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Important Information </a:t>
            </a:r>
            <a:endParaRPr lang="en-US" dirty="0">
              <a:solidFill>
                <a:srgbClr val="C00000"/>
              </a:solidFill>
            </a:endParaRPr>
          </a:p>
        </p:txBody>
      </p:sp>
      <p:sp>
        <p:nvSpPr>
          <p:cNvPr id="4" name="Content Placeholder 3"/>
          <p:cNvSpPr>
            <a:spLocks noGrp="1"/>
          </p:cNvSpPr>
          <p:nvPr>
            <p:ph idx="1"/>
          </p:nvPr>
        </p:nvSpPr>
        <p:spPr>
          <a:xfrm>
            <a:off x="838200" y="1825625"/>
            <a:ext cx="11082020" cy="4351655"/>
          </a:xfrm>
        </p:spPr>
        <p:txBody>
          <a:bodyPr/>
          <a:lstStyle/>
          <a:p>
            <a:r>
              <a:rPr i="1"/>
              <a:t>Wdr4</a:t>
            </a:r>
            <a:r>
              <a:t> is located on Chr17. If the knockout mice are crossed with other mouse strains to obtain double homozygous mutant offspring, please avoid the situation that  the second gene is on the same chromosome.</a:t>
            </a:r>
            <a:endParaRPr lang="en-US" dirty="0"/>
          </a:p>
          <a:p>
            <a:r>
              <a:t>This Strategy is designed based on genetic information in existing databases. Due to the complexity of biological processes, all risks of the mutation on gene transcription, RNA splicing and protein translation cannot be predicted at the existing technology level.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lang="en-US" dirty="0"/>
          </a:p>
        </p:txBody>
      </p:sp>
      <p:sp>
        <p:nvSpPr>
          <p:cNvPr id="9" name="Rounded Rectangle 8"/>
          <p:cNvSpPr/>
          <p:nvPr/>
        </p:nvSpPr>
        <p:spPr>
          <a:xfrm>
            <a:off x="3524399" y="1498235"/>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Target Gene Name</a:t>
            </a:r>
            <a:endParaRPr>
              <a:latin typeface="Times New Roman" panose="02020603050405020304" charset="0"/>
              <a:cs typeface="Times New Roman" panose="02020603050405020304" charset="0"/>
            </a:endParaRPr>
          </a:p>
        </p:txBody>
      </p:sp>
      <p:sp>
        <p:nvSpPr>
          <p:cNvPr id="11" name="Rounded Rectangle 10"/>
          <p:cNvSpPr/>
          <p:nvPr/>
        </p:nvSpPr>
        <p:spPr>
          <a:xfrm>
            <a:off x="3524399" y="2951999"/>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Project Type</a:t>
            </a:r>
            <a:endParaRPr>
              <a:latin typeface="Times New Roman" panose="02020603050405020304" charset="0"/>
              <a:cs typeface="Times New Roman" panose="02020603050405020304" charset="0"/>
            </a:endParaRPr>
          </a:p>
        </p:txBody>
      </p:sp>
      <p:sp>
        <p:nvSpPr>
          <p:cNvPr id="13" name="Rounded Rectangle 12"/>
          <p:cNvSpPr/>
          <p:nvPr/>
        </p:nvSpPr>
        <p:spPr>
          <a:xfrm>
            <a:off x="3524399" y="4406400"/>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Genetic Background</a:t>
            </a:r>
            <a:endParaRPr>
              <a:latin typeface="Times New Roman" panose="02020603050405020304" charset="0"/>
              <a:cs typeface="Times New Roman" panose="02020603050405020304" charset="0"/>
            </a:endParaRPr>
          </a:p>
        </p:txBody>
      </p:sp>
      <p:sp>
        <p:nvSpPr>
          <p:cNvPr id="7" name="文本框 6"/>
          <p:cNvSpPr txBox="1"/>
          <p:nvPr/>
        </p:nvSpPr>
        <p:spPr>
          <a:xfrm>
            <a:off x="3564255" y="2286635"/>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Wdr4</a:t>
            </a:r>
            <a:endParaRPr lang="en-US" altLang="zh-CN" sz="2900">
              <a:latin typeface="Times New Roman" panose="02020603050405020304" charset="0"/>
              <a:cs typeface="Times New Roman" panose="02020603050405020304" charset="0"/>
            </a:endParaRPr>
          </a:p>
        </p:txBody>
      </p:sp>
      <p:sp>
        <p:nvSpPr>
          <p:cNvPr id="8" name="文本框 7"/>
          <p:cNvSpPr txBox="1"/>
          <p:nvPr/>
        </p:nvSpPr>
        <p:spPr>
          <a:xfrm>
            <a:off x="3564255" y="377444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Cas9-KO</a:t>
            </a:r>
            <a:endParaRPr lang="en-US" sz="2900" dirty="0">
              <a:latin typeface="Times New Roman" panose="02020603050405020304" charset="0"/>
              <a:cs typeface="Times New Roman" panose="02020603050405020304" charset="0"/>
              <a:sym typeface="+mn-ea"/>
            </a:endParaRPr>
          </a:p>
        </p:txBody>
      </p:sp>
      <p:sp>
        <p:nvSpPr>
          <p:cNvPr id="15" name="文本框 14"/>
          <p:cNvSpPr txBox="1"/>
          <p:nvPr/>
        </p:nvSpPr>
        <p:spPr>
          <a:xfrm>
            <a:off x="3524250" y="520065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C57BL/6JGpt</a:t>
            </a:r>
            <a:endParaRPr lang="en-US" sz="2900" dirty="0">
              <a:latin typeface="Times New Roman" panose="02020603050405020304" charset="0"/>
              <a:cs typeface="Times New Roman" panose="020206030504050203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 y="120015"/>
            <a:ext cx="10515600" cy="1325563"/>
          </a:xfrm>
        </p:spPr>
        <p:txBody>
          <a:bodyPr/>
          <a:lstStyle/>
          <a:p>
            <a:r>
              <a:rPr lang="en-US" dirty="0" err="1"/>
              <a:t>Strain</a:t>
            </a:r>
            <a:r>
              <a:rPr lang="en-US" dirty="0"/>
              <a:t> Strategy</a:t>
            </a:r>
            <a:endParaRPr lang="en-US" dirty="0"/>
          </a:p>
        </p:txBody>
      </p:sp>
      <p:sp>
        <p:nvSpPr>
          <p:cNvPr id="5" name="TextBox 4"/>
          <p:cNvSpPr txBox="1"/>
          <p:nvPr/>
        </p:nvSpPr>
        <p:spPr>
          <a:xfrm>
            <a:off x="2133600" y="5719127"/>
            <a:ext cx="8025130" cy="368300"/>
          </a:xfrm>
          <a:prstGeom prst="rect">
            <a:avLst/>
          </a:prstGeom>
          <a:noFill/>
        </p:spPr>
        <p:txBody>
          <a:bodyPr wrap="none" rtlCol="0">
            <a:spAutoFit/>
          </a:bodyPr>
          <a:lstStyle/>
          <a:p>
            <a:pPr algn="l"/>
            <a:r>
              <a:rPr lang="en-US" dirty="0">
                <a:latin typeface="Times New Roman" panose="02020603050405020304" charset="0"/>
                <a:cs typeface="Times New Roman" panose="02020603050405020304" charset="0"/>
              </a:rPr>
              <a:t>Schematic representation of CRISPR-Cas9 </a:t>
            </a:r>
            <a:r>
              <a:rPr lang="en-US" dirty="0" err="1">
                <a:latin typeface="Times New Roman" panose="02020603050405020304" charset="0"/>
                <a:cs typeface="Times New Roman" panose="02020603050405020304" charset="0"/>
              </a:rPr>
              <a:t>engineering</a:t>
            </a:r>
            <a:r>
              <a:rPr lang="en-US" dirty="0">
                <a:latin typeface="Times New Roman" panose="02020603050405020304" charset="0"/>
                <a:cs typeface="Times New Roman" panose="02020603050405020304" charset="0"/>
              </a:rPr>
              <a:t> used to edit the</a:t>
            </a:r>
            <a:r>
              <a:rPr lang="en-US" i="1" dirty="0">
                <a:latin typeface="Times New Roman" panose="02020603050405020304" charset="0"/>
                <a:cs typeface="Times New Roman" panose="02020603050405020304" charset="0"/>
              </a:rPr>
              <a:t> Wdr4</a:t>
            </a:r>
            <a:r>
              <a:rPr lang="en-US" dirty="0">
                <a:latin typeface="Times New Roman" panose="02020603050405020304" charset="0"/>
                <a:cs typeface="Times New Roman" panose="02020603050405020304" charset="0"/>
              </a:rPr>
              <a:t> gene.  </a:t>
            </a:r>
            <a:endParaRPr lang="en-US" dirty="0">
              <a:latin typeface="Times New Roman" panose="02020603050405020304" charset="0"/>
              <a:cs typeface="Times New Roman" panose="02020603050405020304" charset="0"/>
            </a:endParaRPr>
          </a:p>
        </p:txBody>
      </p:sp>
      <p:pic>
        <p:nvPicPr>
          <p:cNvPr id="6" name="Picture 5" descr="2.png"/>
          <p:cNvPicPr>
            <a:picLocks noChangeAspect="1"/>
          </p:cNvPicPr>
          <p:nvPr/>
        </p:nvPicPr>
        <p:blipFill>
          <a:blip r:embed="rId1"/>
          <a:stretch>
            <a:fillRect/>
          </a:stretch>
        </p:blipFill>
        <p:spPr>
          <a:xfrm>
            <a:off x="1800000" y="2412000"/>
            <a:ext cx="8640000" cy="900000"/>
          </a:xfrm>
          <a:prstGeom prst="rect">
            <a:avLst/>
          </a:prstGeom>
        </p:spPr>
      </p:pic>
      <p:pic>
        <p:nvPicPr>
          <p:cNvPr id="7" name="Picture 6" descr="5.png"/>
          <p:cNvPicPr>
            <a:picLocks noChangeAspect="1"/>
          </p:cNvPicPr>
          <p:nvPr/>
        </p:nvPicPr>
        <p:blipFill>
          <a:blip r:embed="rId2"/>
          <a:stretch>
            <a:fillRect/>
          </a:stretch>
        </p:blipFill>
        <p:spPr>
          <a:xfrm>
            <a:off x="1800000" y="3600000"/>
            <a:ext cx="8640000" cy="900000"/>
          </a:xfrm>
          <a:prstGeom prst="rect">
            <a:avLst/>
          </a:prstGeom>
        </p:spPr>
      </p:pic>
      <p:pic>
        <p:nvPicPr>
          <p:cNvPr id="8" name="Picture 7" descr="6.png"/>
          <p:cNvPicPr>
            <a:picLocks noChangeAspect="1"/>
          </p:cNvPicPr>
          <p:nvPr/>
        </p:nvPicPr>
        <p:blipFill>
          <a:blip r:embed="rId3"/>
          <a:stretch>
            <a:fillRect/>
          </a:stretch>
        </p:blipFill>
        <p:spPr>
          <a:xfrm>
            <a:off x="1800000" y="5220000"/>
            <a:ext cx="8640000" cy="900000"/>
          </a:xfrm>
          <a:prstGeom prst="rect">
            <a:avLst/>
          </a:prstGeom>
        </p:spPr>
      </p:pic>
      <p:sp>
        <p:nvSpPr>
          <p:cNvPr id="9" name="TextBox 8"/>
          <p:cNvSpPr txBox="1"/>
          <p:nvPr/>
        </p:nvSpPr>
        <p:spPr>
          <a:xfrm>
            <a:off x="6120000" y="2880000"/>
            <a:ext cx="864000" cy="108000"/>
          </a:xfrm>
          <a:prstGeom prst="rect">
            <a:avLst/>
          </a:prstGeom>
          <a:noFill/>
        </p:spPr>
        <p:txBody>
          <a:bodyPr wrap="none">
            <a:spAutoFit/>
          </a:bodyPr>
          <a:lstStyle/>
          <a:p/>
          <a:p>
            <a:pPr>
              <a:defRPr sz="1200" b="1">
                <a:latin typeface="Times New Roman" panose="02020603050405020304"/>
              </a:defRPr>
            </a:pPr>
            <a:r>
              <a:t>4</a:t>
            </a:r>
          </a:p>
        </p:txBody>
      </p:sp>
      <p:sp>
        <p:nvSpPr>
          <p:cNvPr id="10" name="TextBox 9"/>
          <p:cNvSpPr txBox="1"/>
          <p:nvPr/>
        </p:nvSpPr>
        <p:spPr>
          <a:xfrm>
            <a:off x="7308000" y="2880000"/>
            <a:ext cx="864000" cy="108000"/>
          </a:xfrm>
          <a:prstGeom prst="rect">
            <a:avLst/>
          </a:prstGeom>
          <a:noFill/>
        </p:spPr>
        <p:txBody>
          <a:bodyPr wrap="none">
            <a:spAutoFit/>
          </a:bodyPr>
          <a:lstStyle/>
          <a:p/>
          <a:p>
            <a:pPr>
              <a:defRPr sz="1200" b="1">
                <a:latin typeface="Times New Roman" panose="02020603050405020304"/>
              </a:defRPr>
            </a:pPr>
            <a:r>
              <a:t>7</a:t>
            </a:r>
          </a:p>
        </p:txBody>
      </p:sp>
      <p:sp>
        <p:nvSpPr>
          <p:cNvPr id="11" name="TextBox 10"/>
          <p:cNvSpPr txBox="1"/>
          <p:nvPr/>
        </p:nvSpPr>
        <p:spPr>
          <a:xfrm>
            <a:off x="4031999" y="2880000"/>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12" name="TextBox 11"/>
          <p:cNvSpPr txBox="1"/>
          <p:nvPr/>
        </p:nvSpPr>
        <p:spPr>
          <a:xfrm>
            <a:off x="4896000" y="2880000"/>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13" name="TextBox 12"/>
          <p:cNvSpPr txBox="1"/>
          <p:nvPr/>
        </p:nvSpPr>
        <p:spPr>
          <a:xfrm>
            <a:off x="8496000" y="2880000"/>
            <a:ext cx="864000" cy="108000"/>
          </a:xfrm>
          <a:prstGeom prst="rect">
            <a:avLst/>
          </a:prstGeom>
          <a:noFill/>
        </p:spPr>
        <p:txBody>
          <a:bodyPr wrap="none">
            <a:spAutoFit/>
          </a:bodyPr>
          <a:lstStyle/>
          <a:p/>
          <a:p>
            <a:pPr>
              <a:defRPr sz="1200" b="1">
                <a:latin typeface="Times New Roman" panose="02020603050405020304"/>
              </a:defRPr>
            </a:pPr>
            <a:r>
              <a:t>8</a:t>
            </a:r>
          </a:p>
        </p:txBody>
      </p:sp>
      <p:sp>
        <p:nvSpPr>
          <p:cNvPr id="14" name="TextBox 13"/>
          <p:cNvSpPr txBox="1"/>
          <p:nvPr/>
        </p:nvSpPr>
        <p:spPr>
          <a:xfrm>
            <a:off x="9360000" y="2880000"/>
            <a:ext cx="864000" cy="108000"/>
          </a:xfrm>
          <a:prstGeom prst="rect">
            <a:avLst/>
          </a:prstGeom>
          <a:noFill/>
        </p:spPr>
        <p:txBody>
          <a:bodyPr wrap="none">
            <a:spAutoFit/>
          </a:bodyPr>
          <a:lstStyle/>
          <a:p/>
          <a:p>
            <a:pPr>
              <a:defRPr sz="1200" b="1">
                <a:latin typeface="Times New Roman" panose="02020603050405020304"/>
              </a:defRPr>
            </a:pPr>
            <a:r>
              <a:t>11</a:t>
            </a:r>
          </a:p>
        </p:txBody>
      </p:sp>
      <p:sp>
        <p:nvSpPr>
          <p:cNvPr id="15" name="TextBox 14"/>
          <p:cNvSpPr txBox="1"/>
          <p:nvPr/>
        </p:nvSpPr>
        <p:spPr>
          <a:xfrm>
            <a:off x="4031999" y="4031999"/>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16" name="TextBox 15"/>
          <p:cNvSpPr txBox="1"/>
          <p:nvPr/>
        </p:nvSpPr>
        <p:spPr>
          <a:xfrm>
            <a:off x="4896000" y="4031999"/>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17" name="TextBox 16"/>
          <p:cNvSpPr txBox="1"/>
          <p:nvPr/>
        </p:nvSpPr>
        <p:spPr>
          <a:xfrm>
            <a:off x="7596000" y="4031999"/>
            <a:ext cx="864000" cy="108000"/>
          </a:xfrm>
          <a:prstGeom prst="rect">
            <a:avLst/>
          </a:prstGeom>
          <a:noFill/>
        </p:spPr>
        <p:txBody>
          <a:bodyPr wrap="none">
            <a:spAutoFit/>
          </a:bodyPr>
          <a:lstStyle/>
          <a:p/>
          <a:p>
            <a:pPr>
              <a:defRPr sz="1200" b="1">
                <a:latin typeface="Times New Roman" panose="02020603050405020304"/>
              </a:defRPr>
            </a:pPr>
            <a:r>
              <a:t>8</a:t>
            </a:r>
          </a:p>
        </p:txBody>
      </p:sp>
      <p:sp>
        <p:nvSpPr>
          <p:cNvPr id="18" name="TextBox 17"/>
          <p:cNvSpPr txBox="1"/>
          <p:nvPr/>
        </p:nvSpPr>
        <p:spPr>
          <a:xfrm>
            <a:off x="8496000" y="4031999"/>
            <a:ext cx="864000" cy="108000"/>
          </a:xfrm>
          <a:prstGeom prst="rect">
            <a:avLst/>
          </a:prstGeom>
          <a:noFill/>
        </p:spPr>
        <p:txBody>
          <a:bodyPr wrap="none">
            <a:spAutoFit/>
          </a:bodyPr>
          <a:lstStyle/>
          <a:p/>
          <a:p>
            <a:pPr>
              <a:defRPr sz="1200" b="1">
                <a:latin typeface="Times New Roman" panose="02020603050405020304"/>
              </a:defRPr>
            </a:pPr>
            <a:r>
              <a:t>11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t>
            </a:r>
            <a:r>
              <a:rPr lang="en-US" dirty="0" err="1"/>
              <a:t>Information</a:t>
            </a:r>
            <a:endParaRPr lang="en-US" strike="dblStrike" dirty="0"/>
          </a:p>
        </p:txBody>
      </p:sp>
      <p:sp>
        <p:nvSpPr>
          <p:cNvPr id="3" name="Content Placeholder 2"/>
          <p:cNvSpPr>
            <a:spLocks noGrp="1"/>
          </p:cNvSpPr>
          <p:nvPr>
            <p:ph idx="1"/>
          </p:nvPr>
        </p:nvSpPr>
        <p:spPr/>
        <p:txBody>
          <a:bodyPr>
            <a:normAutofit/>
          </a:bodyPr>
          <a:lstStyle/>
          <a:p>
            <a:r>
              <a:rPr lang="en-US" dirty="0">
                <a:sym typeface="+mn-ea"/>
              </a:rPr>
              <a:t>The </a:t>
            </a:r>
            <a:r>
              <a:rPr lang="en-US" i="1" dirty="0">
                <a:sym typeface="+mn-ea"/>
              </a:rPr>
              <a:t>Wdr4</a:t>
            </a:r>
            <a:r>
              <a:rPr lang="en-US" dirty="0">
                <a:sym typeface="+mn-ea"/>
              </a:rPr>
              <a:t> gene has 14 transcripts. According to the structure of </a:t>
            </a:r>
            <a:r>
              <a:rPr lang="en-US" i="1" dirty="0">
                <a:sym typeface="+mn-ea"/>
              </a:rPr>
              <a:t>Wdr4</a:t>
            </a:r>
            <a:r>
              <a:rPr lang="en-US" dirty="0">
                <a:sym typeface="+mn-ea"/>
              </a:rPr>
              <a:t> gene, exon4-exon7 of </a:t>
            </a:r>
            <a:r>
              <a:rPr lang="en-US" i="1" dirty="0">
                <a:sym typeface="+mn-ea"/>
              </a:rPr>
              <a:t>Wdr4</a:t>
            </a:r>
            <a:r>
              <a:rPr lang="en-US" dirty="0">
                <a:sym typeface="+mn-ea"/>
              </a:rPr>
              <a:t>-207 (ENSMUST00000171171.9) transcript is recommended as the knockout region. The region contains 430bp coding sequence.  Knocking out the region will result in disruption of protein function. </a:t>
            </a:r>
            <a:endParaRPr lang="en-US" sz="2400" dirty="0">
              <a:solidFill>
                <a:schemeClr val="tx1"/>
              </a:solidFill>
            </a:endParaRPr>
          </a:p>
          <a:p>
            <a:r>
              <a:rPr lang="en-US" sz="2400" dirty="0">
                <a:solidFill>
                  <a:schemeClr val="tx1"/>
                </a:solidFill>
              </a:rPr>
              <a:t>In this project we use CRISPR-Cas9 technology to modify </a:t>
            </a:r>
            <a:r>
              <a:rPr lang="en-US" sz="2400" i="1" dirty="0">
                <a:solidFill>
                  <a:schemeClr val="tx1"/>
                </a:solidFill>
              </a:rPr>
              <a:t>Wdr4</a:t>
            </a:r>
            <a:r>
              <a:rPr lang="en-US" sz="2400" dirty="0">
                <a:solidFill>
                  <a:schemeClr val="tx1"/>
                </a:solidFill>
              </a:rPr>
              <a:t> gene. The brief process is as follows: gRNAs were transcribed in vitro. Cas9 and gRNAs were microinjected into the fertilized eggs of C57BL/6JGpt mice. Fertilized eggs were transplanted to obtain positive F0 mice which were confirmed by PCR and on-target amplicon sequencing. A stable F1-generation mouse </a:t>
            </a:r>
            <a:r>
              <a:rPr lang="en-US" sz="2400" dirty="0" err="1">
                <a:solidFill>
                  <a:schemeClr val="tx1"/>
                </a:solidFill>
              </a:rPr>
              <a:t>strain </a:t>
            </a:r>
            <a:r>
              <a:rPr lang="en-US" sz="2400" dirty="0">
                <a:solidFill>
                  <a:schemeClr val="tx1"/>
                </a:solidFill>
              </a:rPr>
              <a:t>was obtained by mating positive F0-generation mice with C57BL/6JGpt mice and confirmation of the desired mutant allele </a:t>
            </a:r>
            <a:r>
              <a:rPr lang="en-US" sz="2400">
                <a:solidFill>
                  <a:schemeClr val="tx1"/>
                </a:solidFill>
              </a:rPr>
              <a:t>was carried out </a:t>
            </a:r>
            <a:r>
              <a:rPr lang="en-US" sz="2400" dirty="0">
                <a:solidFill>
                  <a:schemeClr val="tx1"/>
                </a:solidFill>
              </a:rPr>
              <a:t>by PCR and on-target amplicon sequencing.</a:t>
            </a:r>
            <a:endParaRPr lang="en-US" sz="2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Information</a:t>
            </a:r>
            <a:endParaRPr lang="en-US" dirty="0"/>
          </a:p>
        </p:txBody>
      </p:sp>
      <p:sp>
        <p:nvSpPr>
          <p:cNvPr id="4" name="TextBox 5"/>
          <p:cNvSpPr txBox="1"/>
          <p:nvPr/>
        </p:nvSpPr>
        <p:spPr>
          <a:xfrm>
            <a:off x="7946231" y="5672138"/>
            <a:ext cx="3729990" cy="368300"/>
          </a:xfrm>
          <a:prstGeom prst="rect">
            <a:avLst/>
          </a:prstGeom>
          <a:noFill/>
        </p:spPr>
        <p:txBody>
          <a:bodyPr wrap="none" rtlCol="0">
            <a:spAutoFit/>
          </a:bodyPr>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www.ncbi.nlm.nih.gov</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pic>
        <p:nvPicPr>
          <p:cNvPr id="5" name="Picture 4" descr="Wdr4_summary.png"/>
          <p:cNvPicPr>
            <a:picLocks noChangeAspect="1"/>
          </p:cNvPicPr>
          <p:nvPr/>
        </p:nvPicPr>
        <p:blipFill>
          <a:blip r:embed="rId1"/>
          <a:stretch>
            <a:fillRect/>
          </a:stretch>
        </p:blipFill>
        <p:spPr>
          <a:xfrm>
            <a:off x="1010920" y="1487170"/>
            <a:ext cx="8756650" cy="3505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90" y="0"/>
            <a:ext cx="10515600" cy="1325563"/>
          </a:xfrm>
        </p:spPr>
        <p:txBody>
          <a:bodyPr/>
          <a:lstStyle/>
          <a:p>
            <a:r>
              <a:rPr lang="en-US" dirty="0"/>
              <a:t>Transcript Information</a:t>
            </a:r>
            <a:endParaRPr lang="en-US" dirty="0"/>
          </a:p>
        </p:txBody>
      </p:sp>
      <p:sp>
        <p:nvSpPr>
          <p:cNvPr id="7" name="TextBox 6"/>
          <p:cNvSpPr txBox="1"/>
          <p:nvPr/>
        </p:nvSpPr>
        <p:spPr>
          <a:xfrm>
            <a:off x="7768809" y="5743575"/>
            <a:ext cx="323024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www.ensembl.org</a:t>
            </a:r>
            <a:endParaRPr lang="en-US" dirty="0">
              <a:latin typeface="Times New Roman" panose="02020603050405020304" charset="0"/>
              <a:cs typeface="Times New Roman" panose="02020603050405020304" charset="0"/>
            </a:endParaRPr>
          </a:p>
        </p:txBody>
      </p:sp>
      <p:sp>
        <p:nvSpPr>
          <p:cNvPr id="5" name="TextBox 6"/>
          <p:cNvSpPr txBox="1"/>
          <p:nvPr/>
        </p:nvSpPr>
        <p:spPr>
          <a:xfrm>
            <a:off x="183600" y="774990"/>
            <a:ext cx="1232535" cy="737235"/>
          </a:xfrm>
          <a:prstGeom prst="rect">
            <a:avLst/>
          </a:prstGeom>
          <a:noFill/>
        </p:spPr>
        <p:txBody>
          <a:bodyPr wrap="none">
            <a:spAutoFit/>
          </a:bodyPr>
          <a:p>
            <a:pPr algn="l"/>
            <a:endParaRPr>
              <a:latin typeface="Times New Roman" panose="02020603050405020304" charset="0"/>
              <a:cs typeface="Times New Roman" panose="02020603050405020304" charset="0"/>
            </a:endParaRPr>
          </a:p>
          <a:p>
            <a:pPr algn="l">
              <a:defRPr sz="1800">
                <a:latin typeface="Times New Roman" panose="02020603050405020304"/>
              </a:defRPr>
            </a:pPr>
            <a:r>
              <a:rPr lang="en-US" sz="2400" dirty="0">
                <a:latin typeface="Times New Roman" panose="02020603050405020304" charset="0"/>
                <a:cs typeface="Times New Roman" panose="02020603050405020304" charset="0"/>
              </a:rPr>
              <a:t>The gene has 14 transcripts,all transcripts are shown below:   </a:t>
            </a:r>
            <a:endParaRPr lang="en-US" sz="2400" dirty="0">
              <a:latin typeface="Times New Roman" panose="02020603050405020304" charset="0"/>
              <a:cs typeface="Times New Roman" panose="02020603050405020304" charset="0"/>
            </a:endParaRPr>
          </a:p>
        </p:txBody>
      </p:sp>
      <p:sp>
        <p:nvSpPr>
          <p:cNvPr id="9" name="TextBox 8"/>
          <p:cNvSpPr txBox="1"/>
          <p:nvPr/>
        </p:nvSpPr>
        <p:spPr>
          <a:xfrm>
            <a:off x="332190" y="3581450"/>
            <a:ext cx="11159490" cy="460375"/>
          </a:xfrm>
          <a:prstGeom prst="rect">
            <a:avLst/>
          </a:prstGeom>
          <a:noFill/>
        </p:spPr>
        <p:txBody>
          <a:bodyPr wrap="square">
            <a:spAutoFit/>
          </a:bodyPr>
          <a:p>
            <a:pPr algn="l"/>
            <a:r>
              <a:rPr lang="en-US" sz="2400" dirty="0">
                <a:latin typeface="Times New Roman" panose="02020603050405020304" charset="0"/>
                <a:cs typeface="Times New Roman" panose="02020603050405020304" charset="0"/>
              </a:rPr>
              <a:t>The strategy is based on the design of </a:t>
            </a:r>
            <a:r>
              <a:rPr lang="en-US" sz="2400" i="1" dirty="0">
                <a:latin typeface="Times New Roman" panose="02020603050405020304" charset="0"/>
                <a:cs typeface="Times New Roman" panose="02020603050405020304" charset="0"/>
                <a:sym typeface="+mn-ea"/>
              </a:rPr>
              <a:t>Wdr4</a:t>
            </a:r>
            <a:r>
              <a:rPr lang="en-US" sz="2400" dirty="0">
                <a:latin typeface="Times New Roman" panose="02020603050405020304" charset="0"/>
                <a:cs typeface="Times New Roman" panose="02020603050405020304" charset="0"/>
              </a:rPr>
              <a:t>-</a:t>
            </a:r>
            <a:r>
              <a:rPr lang="en-US" sz="2400" dirty="0">
                <a:latin typeface="Times New Roman" panose="02020603050405020304" charset="0"/>
                <a:cs typeface="Times New Roman" panose="02020603050405020304" charset="0"/>
                <a:sym typeface="+mn-ea"/>
              </a:rPr>
              <a:t>207</a:t>
            </a:r>
            <a:r>
              <a:rPr lang="en-US" sz="2400" dirty="0">
                <a:latin typeface="Times New Roman" panose="02020603050405020304" charset="0"/>
                <a:cs typeface="Times New Roman" panose="02020603050405020304" charset="0"/>
              </a:rPr>
              <a:t> transcript, the transcription is shown below:</a:t>
            </a:r>
            <a:endParaRPr lang="en-US" sz="2400" dirty="0">
              <a:latin typeface="Times New Roman" panose="02020603050405020304" charset="0"/>
              <a:cs typeface="Times New Roman" panose="02020603050405020304" charset="0"/>
            </a:endParaRPr>
          </a:p>
        </p:txBody>
      </p:sp>
      <p:pic>
        <p:nvPicPr>
          <p:cNvPr id="13" name="Picture 12" descr="Wdr4.png"/>
          <p:cNvPicPr>
            <a:picLocks noChangeAspect="1"/>
          </p:cNvPicPr>
          <p:nvPr/>
        </p:nvPicPr>
        <p:blipFill>
          <a:blip r:embed="rId1"/>
          <a:stretch>
            <a:fillRect/>
          </a:stretch>
        </p:blipFill>
        <p:spPr>
          <a:xfrm>
            <a:off x="332105" y="1640840"/>
            <a:ext cx="7785100" cy="1625600"/>
          </a:xfrm>
          <a:prstGeom prst="rect">
            <a:avLst/>
          </a:prstGeom>
        </p:spPr>
      </p:pic>
      <p:pic>
        <p:nvPicPr>
          <p:cNvPr id="14" name="Picture 13" descr="ENSMUST00000171171.9.png"/>
          <p:cNvPicPr>
            <a:picLocks noChangeAspect="1"/>
          </p:cNvPicPr>
          <p:nvPr/>
        </p:nvPicPr>
        <p:blipFill>
          <a:blip r:embed="rId2"/>
          <a:stretch>
            <a:fillRect/>
          </a:stretch>
        </p:blipFill>
        <p:spPr>
          <a:xfrm>
            <a:off x="447675" y="4408170"/>
            <a:ext cx="9944100" cy="749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Genomic </a:t>
            </a:r>
            <a:r>
              <a:rPr lang="en-US" dirty="0" err="1"/>
              <a:t>Information</a:t>
            </a:r>
            <a:endParaRPr lang="en-US" strike="dblStrike" dirty="0"/>
          </a:p>
        </p:txBody>
      </p:sp>
      <p:sp>
        <p:nvSpPr>
          <p:cNvPr id="5" name="TextBox 4"/>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6" name="Picture 5" descr="57773.png"/>
          <p:cNvPicPr>
            <a:picLocks noChangeAspect="1"/>
          </p:cNvPicPr>
          <p:nvPr/>
        </p:nvPicPr>
        <p:blipFill>
          <a:blip r:embed="rId1"/>
          <a:stretch>
            <a:fillRect/>
          </a:stretch>
        </p:blipFill>
        <p:spPr>
          <a:xfrm>
            <a:off x="2881630" y="1362075"/>
            <a:ext cx="5264150" cy="4500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a:t>
            </a:r>
            <a:r>
              <a:rPr lang="en-US" dirty="0" err="1"/>
              <a:t>Information</a:t>
            </a:r>
            <a:endParaRPr lang="en-US" strike="dblStrike" dirty="0"/>
          </a:p>
        </p:txBody>
      </p:sp>
      <p:sp>
        <p:nvSpPr>
          <p:cNvPr id="7" name="TextBox 6"/>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8" name="Picture 7" descr="456aa.png"/>
          <p:cNvPicPr>
            <a:picLocks noChangeAspect="1"/>
          </p:cNvPicPr>
          <p:nvPr/>
        </p:nvPicPr>
        <p:blipFill>
          <a:blip r:embed="rId1"/>
          <a:stretch>
            <a:fillRect/>
          </a:stretch>
        </p:blipFill>
        <p:spPr>
          <a:xfrm>
            <a:off x="643890" y="1485900"/>
            <a:ext cx="11030585" cy="3886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Mouse Phenotype Information (MGI) </a:t>
            </a:r>
            <a:endParaRPr lang="en-US" dirty="0"/>
          </a:p>
        </p:txBody>
      </p:sp>
      <p:sp>
        <p:nvSpPr>
          <p:cNvPr id="6" name="TextBox 5"/>
          <p:cNvSpPr txBox="1"/>
          <p:nvPr/>
        </p:nvSpPr>
        <p:spPr>
          <a:xfrm>
            <a:off x="4200577" y="6308209"/>
            <a:ext cx="384619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www.informatics.jax.org</a:t>
            </a:r>
            <a:endParaRPr lang="en-US"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838200" y="3611562"/>
            <a:ext cx="10515600" cy="2446338"/>
          </a:xfrm>
        </p:spPr>
        <p:txBody>
          <a:bodyPr>
            <a:normAutofit/>
          </a:bodyPr>
          <a:p>
            <a:endParaRPr lang="en-US" sz="2400" dirty="0"/>
          </a:p>
          <a:p>
            <a:endParaRPr lang="en-US" dirty="0"/>
          </a:p>
          <a:p>
            <a:endParaRPr lang="en-US" sz="2400" dirty="0"/>
          </a:p>
          <a:p>
            <a:r>
              <a:rPr lang="en-US" dirty="0">
                <a:sym typeface="+mn-ea"/>
              </a:rPr>
              <a:t>Mice homozygous for a null allele display lethality during organogenesis with increased apoptosis and DNA damage.</a:t>
            </a:r>
            <a:r>
              <a:rPr lang="en-US" sz="2400" dirty="0"/>
              <a:t> </a:t>
            </a:r>
            <a:endParaRPr lang="en-US" sz="2400" dirty="0"/>
          </a:p>
        </p:txBody>
      </p:sp>
      <p:pic>
        <p:nvPicPr>
          <p:cNvPr id="7" name="Picture 6" descr="Wdr4.png"/>
          <p:cNvPicPr>
            <a:picLocks noChangeAspect="1"/>
          </p:cNvPicPr>
          <p:nvPr/>
        </p:nvPicPr>
        <p:blipFill>
          <a:blip r:embed="rId1"/>
          <a:stretch>
            <a:fillRect/>
          </a:stretch>
        </p:blipFill>
        <p:spPr>
          <a:xfrm>
            <a:off x="1061085" y="1938655"/>
            <a:ext cx="9791065" cy="2673350"/>
          </a:xfrm>
          <a:prstGeom prst="rect">
            <a:avLst/>
          </a:prstGeom>
        </p:spPr>
      </p:pic>
    </p:spTree>
  </p:cSld>
  <p:clrMapOvr>
    <a:masterClrMapping/>
  </p:clrMapOvr>
</p:sld>
</file>

<file path=ppt/tags/tag1.xml><?xml version="1.0" encoding="utf-8"?>
<p:tagLst xmlns:p="http://schemas.openxmlformats.org/presentationml/2006/main">
  <p:tag name="COMMONDATA" val="eyJoZGlkIjoiNzY5NTk1NTM0ZWE2OThmZDdkNzRkOGMwNjcxMGJmZj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2186</Words>
  <Application>WPS 演示</Application>
  <PresentationFormat>Widescreen</PresentationFormat>
  <Paragraphs>80</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宋体</vt:lpstr>
      <vt:lpstr>Wingdings</vt:lpstr>
      <vt:lpstr>Times New Roman</vt:lpstr>
      <vt:lpstr>Times New Roman</vt:lpstr>
      <vt:lpstr>微软雅黑</vt:lpstr>
      <vt:lpstr>Arial Unicode MS</vt:lpstr>
      <vt:lpstr>Garamond</vt:lpstr>
      <vt:lpstr>方正舒体</vt:lpstr>
      <vt:lpstr>Calibri</vt:lpstr>
      <vt:lpstr>Office Theme</vt:lpstr>
      <vt:lpstr>Wdr4 Cas9-KO Strategy</vt:lpstr>
      <vt:lpstr>Overview</vt:lpstr>
      <vt:lpstr>Strain Strategy</vt:lpstr>
      <vt:lpstr>Technical Information</vt:lpstr>
      <vt:lpstr>Gene Information</vt:lpstr>
      <vt:lpstr>Transcript Information</vt:lpstr>
      <vt:lpstr>Genomic Information</vt:lpstr>
      <vt:lpstr>Protein Information</vt:lpstr>
      <vt:lpstr>Mouse Phenotype Information (MGI) </vt:lpstr>
      <vt:lpstr>Important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Lag3 Cas9-KO Strategy</dc:title>
  <dc:creator>Linnet  Ramos</dc:creator>
  <cp:lastModifiedBy>linda王</cp:lastModifiedBy>
  <cp:revision>59</cp:revision>
  <dcterms:created xsi:type="dcterms:W3CDTF">2022-05-17T15:47:00Z</dcterms:created>
  <dcterms:modified xsi:type="dcterms:W3CDTF">2023-08-09T07:45:09Z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673FEE58D1AB4DD0AA12184A0C3738E0</vt:lpwstr>
  </property>
  <property fmtid="{D5CDD505-2E9C-101B-9397-08002B2CF9AE}" pid="3" name="KSOProductBuildVer">
    <vt:lpwstr>2052-12.1.0.15120</vt:lpwstr>
  </property>
</Properties>
</file>