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3"/>
    <p:sldId id="270" r:id="rId4"/>
    <p:sldId id="258" r:id="rId5"/>
    <p:sldId id="259" r:id="rId6"/>
    <p:sldId id="260" r:id="rId7"/>
    <p:sldId id="261" r:id="rId8"/>
    <p:sldId id="262" r:id="rId9"/>
    <p:sldId id="263" r:id="rId10"/>
    <p:sldId id="264" r:id="rId11"/>
    <p:sldId id="265" r:id="rId12"/>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Wdr4 Cas9-CKO Strategy</a:t>
            </a:r>
            <a:endParaRPr lang="en-US" dirty="0"/>
          </a:p>
        </p:txBody>
      </p:sp>
      <p:sp>
        <p:nvSpPr>
          <p:cNvPr id="8" name="TextBox 6"/>
          <p:cNvSpPr txBox="1"/>
          <p:nvPr/>
        </p:nvSpPr>
        <p:spPr>
          <a:xfrm>
            <a:off x="4345200" y="3772720"/>
            <a:ext cx="3046730"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Rui Xiong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2023-8-9</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825625"/>
            <a:ext cx="11092180" cy="4351655"/>
          </a:xfrm>
        </p:spPr>
        <p:txBody>
          <a:bodyPr/>
          <a:lstStyle/>
          <a:p>
            <a:r>
              <a:rPr i="1"/>
              <a:t>Wdr4</a:t>
            </a:r>
            <a:r>
              <a:t> is located on Chr17. If the knockout mice are crossed with other mouse strains to obtain double homozygous mutant offspring, please avoid the situation that  the second gene is on the same chromosome.</a:t>
            </a:r>
            <a:endParaRPr lang="en-US" dirty="0"/>
          </a:p>
          <a:p>
            <a:r>
              <a:t>This Strategy is designed based on genetic information in existing databases. Due to the complexity of biological processes, all risk of loxp insertion on gene transcription, RNA splicing and protein translation cannot be predicted at the existing technology level.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Wdr4</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Cas9-CKO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Wdr4</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1.png"/>
          <p:cNvPicPr>
            <a:picLocks noChangeAspect="1"/>
          </p:cNvPicPr>
          <p:nvPr/>
        </p:nvPicPr>
        <p:blipFill>
          <a:blip r:embed="rId1"/>
          <a:stretch>
            <a:fillRect/>
          </a:stretch>
        </p:blipFill>
        <p:spPr>
          <a:xfrm>
            <a:off x="1800000" y="1044000"/>
            <a:ext cx="8640000" cy="720000"/>
          </a:xfrm>
          <a:prstGeom prst="rect">
            <a:avLst/>
          </a:prstGeom>
        </p:spPr>
      </p:pic>
      <p:sp>
        <p:nvSpPr>
          <p:cNvPr id="7" name="TextBox 6"/>
          <p:cNvSpPr txBox="1"/>
          <p:nvPr/>
        </p:nvSpPr>
        <p:spPr>
          <a:xfrm>
            <a:off x="6120000" y="1475999"/>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8" name="TextBox 7"/>
          <p:cNvSpPr txBox="1"/>
          <p:nvPr/>
        </p:nvSpPr>
        <p:spPr>
          <a:xfrm>
            <a:off x="7290000" y="1475999"/>
            <a:ext cx="864000" cy="108000"/>
          </a:xfrm>
          <a:prstGeom prst="rect">
            <a:avLst/>
          </a:prstGeom>
          <a:noFill/>
        </p:spPr>
        <p:txBody>
          <a:bodyPr wrap="none">
            <a:spAutoFit/>
          </a:bodyPr>
          <a:lstStyle/>
          <a:p/>
          <a:p>
            <a:pPr>
              <a:defRPr sz="1200" b="1">
                <a:latin typeface="Times New Roman" panose="02020603050405020304"/>
              </a:defRPr>
            </a:pPr>
            <a:r>
              <a:t>7</a:t>
            </a:r>
          </a:p>
        </p:txBody>
      </p:sp>
      <p:pic>
        <p:nvPicPr>
          <p:cNvPr id="9" name="Picture 8" descr="2.png"/>
          <p:cNvPicPr>
            <a:picLocks noChangeAspect="1"/>
          </p:cNvPicPr>
          <p:nvPr/>
        </p:nvPicPr>
        <p:blipFill>
          <a:blip r:embed="rId2"/>
          <a:stretch>
            <a:fillRect/>
          </a:stretch>
        </p:blipFill>
        <p:spPr>
          <a:xfrm>
            <a:off x="1800000" y="2052000"/>
            <a:ext cx="8640000" cy="720000"/>
          </a:xfrm>
          <a:prstGeom prst="rect">
            <a:avLst/>
          </a:prstGeom>
        </p:spPr>
      </p:pic>
      <p:sp>
        <p:nvSpPr>
          <p:cNvPr id="10" name="TextBox 9"/>
          <p:cNvSpPr txBox="1"/>
          <p:nvPr/>
        </p:nvSpPr>
        <p:spPr>
          <a:xfrm>
            <a:off x="6120000" y="2484000"/>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11" name="TextBox 10"/>
          <p:cNvSpPr txBox="1"/>
          <p:nvPr/>
        </p:nvSpPr>
        <p:spPr>
          <a:xfrm>
            <a:off x="7290000" y="2484000"/>
            <a:ext cx="864000" cy="108000"/>
          </a:xfrm>
          <a:prstGeom prst="rect">
            <a:avLst/>
          </a:prstGeom>
          <a:noFill/>
        </p:spPr>
        <p:txBody>
          <a:bodyPr wrap="none">
            <a:spAutoFit/>
          </a:bodyPr>
          <a:lstStyle/>
          <a:p/>
          <a:p>
            <a:pPr>
              <a:defRPr sz="1200" b="1">
                <a:latin typeface="Times New Roman" panose="02020603050405020304"/>
              </a:defRPr>
            </a:pPr>
            <a:r>
              <a:t>7</a:t>
            </a:r>
          </a:p>
        </p:txBody>
      </p:sp>
      <p:sp>
        <p:nvSpPr>
          <p:cNvPr id="12" name="TextBox 11"/>
          <p:cNvSpPr txBox="1"/>
          <p:nvPr/>
        </p:nvSpPr>
        <p:spPr>
          <a:xfrm>
            <a:off x="4031999" y="2484000"/>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3" name="TextBox 12"/>
          <p:cNvSpPr txBox="1"/>
          <p:nvPr/>
        </p:nvSpPr>
        <p:spPr>
          <a:xfrm>
            <a:off x="4896000" y="2484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4" name="TextBox 13"/>
          <p:cNvSpPr txBox="1"/>
          <p:nvPr/>
        </p:nvSpPr>
        <p:spPr>
          <a:xfrm>
            <a:off x="8496000" y="2484000"/>
            <a:ext cx="864000" cy="108000"/>
          </a:xfrm>
          <a:prstGeom prst="rect">
            <a:avLst/>
          </a:prstGeom>
          <a:noFill/>
        </p:spPr>
        <p:txBody>
          <a:bodyPr wrap="none">
            <a:spAutoFit/>
          </a:bodyPr>
          <a:lstStyle/>
          <a:p/>
          <a:p>
            <a:pPr>
              <a:defRPr sz="1200" b="1">
                <a:latin typeface="Times New Roman" panose="02020603050405020304"/>
              </a:defRPr>
            </a:pPr>
            <a:r>
              <a:t>8</a:t>
            </a:r>
          </a:p>
        </p:txBody>
      </p:sp>
      <p:sp>
        <p:nvSpPr>
          <p:cNvPr id="15" name="TextBox 14"/>
          <p:cNvSpPr txBox="1"/>
          <p:nvPr/>
        </p:nvSpPr>
        <p:spPr>
          <a:xfrm>
            <a:off x="9360000" y="2484000"/>
            <a:ext cx="864000" cy="108000"/>
          </a:xfrm>
          <a:prstGeom prst="rect">
            <a:avLst/>
          </a:prstGeom>
          <a:noFill/>
        </p:spPr>
        <p:txBody>
          <a:bodyPr wrap="none">
            <a:spAutoFit/>
          </a:bodyPr>
          <a:lstStyle/>
          <a:p/>
          <a:p>
            <a:pPr>
              <a:defRPr sz="1200" b="1">
                <a:latin typeface="Times New Roman" panose="02020603050405020304"/>
              </a:defRPr>
            </a:pPr>
            <a:r>
              <a:t>11</a:t>
            </a:r>
          </a:p>
        </p:txBody>
      </p:sp>
      <p:pic>
        <p:nvPicPr>
          <p:cNvPr id="16" name="Picture 15" descr="3.png"/>
          <p:cNvPicPr>
            <a:picLocks noChangeAspect="1"/>
          </p:cNvPicPr>
          <p:nvPr/>
        </p:nvPicPr>
        <p:blipFill>
          <a:blip r:embed="rId3"/>
          <a:stretch>
            <a:fillRect/>
          </a:stretch>
        </p:blipFill>
        <p:spPr>
          <a:xfrm>
            <a:off x="1800000" y="3060000"/>
            <a:ext cx="8640000" cy="720000"/>
          </a:xfrm>
          <a:prstGeom prst="rect">
            <a:avLst/>
          </a:prstGeom>
        </p:spPr>
      </p:pic>
      <p:sp>
        <p:nvSpPr>
          <p:cNvPr id="17" name="TextBox 16"/>
          <p:cNvSpPr txBox="1"/>
          <p:nvPr/>
        </p:nvSpPr>
        <p:spPr>
          <a:xfrm>
            <a:off x="6120000" y="3491999"/>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18" name="TextBox 17"/>
          <p:cNvSpPr txBox="1"/>
          <p:nvPr/>
        </p:nvSpPr>
        <p:spPr>
          <a:xfrm>
            <a:off x="7290000" y="3491999"/>
            <a:ext cx="864000" cy="108000"/>
          </a:xfrm>
          <a:prstGeom prst="rect">
            <a:avLst/>
          </a:prstGeom>
          <a:noFill/>
        </p:spPr>
        <p:txBody>
          <a:bodyPr wrap="none">
            <a:spAutoFit/>
          </a:bodyPr>
          <a:lstStyle/>
          <a:p/>
          <a:p>
            <a:pPr>
              <a:defRPr sz="1200" b="1">
                <a:latin typeface="Times New Roman" panose="02020603050405020304"/>
              </a:defRPr>
            </a:pPr>
            <a:r>
              <a:t>7</a:t>
            </a:r>
          </a:p>
        </p:txBody>
      </p:sp>
      <p:sp>
        <p:nvSpPr>
          <p:cNvPr id="19" name="TextBox 18"/>
          <p:cNvSpPr txBox="1"/>
          <p:nvPr/>
        </p:nvSpPr>
        <p:spPr>
          <a:xfrm>
            <a:off x="4031999" y="3491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20" name="TextBox 19"/>
          <p:cNvSpPr txBox="1"/>
          <p:nvPr/>
        </p:nvSpPr>
        <p:spPr>
          <a:xfrm>
            <a:off x="4896000" y="349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21" name="TextBox 20"/>
          <p:cNvSpPr txBox="1"/>
          <p:nvPr/>
        </p:nvSpPr>
        <p:spPr>
          <a:xfrm>
            <a:off x="8496000" y="3491999"/>
            <a:ext cx="864000" cy="108000"/>
          </a:xfrm>
          <a:prstGeom prst="rect">
            <a:avLst/>
          </a:prstGeom>
          <a:noFill/>
        </p:spPr>
        <p:txBody>
          <a:bodyPr wrap="none">
            <a:spAutoFit/>
          </a:bodyPr>
          <a:lstStyle/>
          <a:p/>
          <a:p>
            <a:pPr>
              <a:defRPr sz="1200" b="1">
                <a:latin typeface="Times New Roman" panose="02020603050405020304"/>
              </a:defRPr>
            </a:pPr>
            <a:r>
              <a:t>8</a:t>
            </a:r>
          </a:p>
        </p:txBody>
      </p:sp>
      <p:sp>
        <p:nvSpPr>
          <p:cNvPr id="22" name="TextBox 21"/>
          <p:cNvSpPr txBox="1"/>
          <p:nvPr/>
        </p:nvSpPr>
        <p:spPr>
          <a:xfrm>
            <a:off x="9360000" y="3491999"/>
            <a:ext cx="864000" cy="108000"/>
          </a:xfrm>
          <a:prstGeom prst="rect">
            <a:avLst/>
          </a:prstGeom>
          <a:noFill/>
        </p:spPr>
        <p:txBody>
          <a:bodyPr wrap="none">
            <a:spAutoFit/>
          </a:bodyPr>
          <a:lstStyle/>
          <a:p/>
          <a:p>
            <a:pPr>
              <a:defRPr sz="1200" b="1">
                <a:latin typeface="Times New Roman" panose="02020603050405020304"/>
              </a:defRPr>
            </a:pPr>
            <a:r>
              <a:t>11</a:t>
            </a:r>
          </a:p>
        </p:txBody>
      </p:sp>
      <p:pic>
        <p:nvPicPr>
          <p:cNvPr id="23" name="Picture 22" descr="4.png"/>
          <p:cNvPicPr>
            <a:picLocks noChangeAspect="1"/>
          </p:cNvPicPr>
          <p:nvPr/>
        </p:nvPicPr>
        <p:blipFill>
          <a:blip r:embed="rId4"/>
          <a:stretch>
            <a:fillRect/>
          </a:stretch>
        </p:blipFill>
        <p:spPr>
          <a:xfrm>
            <a:off x="1800000" y="4068000"/>
            <a:ext cx="8640000" cy="720000"/>
          </a:xfrm>
          <a:prstGeom prst="rect">
            <a:avLst/>
          </a:prstGeom>
        </p:spPr>
      </p:pic>
      <p:sp>
        <p:nvSpPr>
          <p:cNvPr id="24" name="TextBox 23"/>
          <p:cNvSpPr txBox="1"/>
          <p:nvPr/>
        </p:nvSpPr>
        <p:spPr>
          <a:xfrm>
            <a:off x="4031999" y="4499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25" name="TextBox 24"/>
          <p:cNvSpPr txBox="1"/>
          <p:nvPr/>
        </p:nvSpPr>
        <p:spPr>
          <a:xfrm>
            <a:off x="4896000" y="4499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26" name="TextBox 25"/>
          <p:cNvSpPr txBox="1"/>
          <p:nvPr/>
        </p:nvSpPr>
        <p:spPr>
          <a:xfrm>
            <a:off x="7632000" y="4499999"/>
            <a:ext cx="864000" cy="108000"/>
          </a:xfrm>
          <a:prstGeom prst="rect">
            <a:avLst/>
          </a:prstGeom>
          <a:noFill/>
        </p:spPr>
        <p:txBody>
          <a:bodyPr wrap="none">
            <a:spAutoFit/>
          </a:bodyPr>
          <a:lstStyle/>
          <a:p/>
          <a:p>
            <a:pPr>
              <a:defRPr sz="1200" b="1">
                <a:latin typeface="Times New Roman" panose="02020603050405020304"/>
              </a:defRPr>
            </a:pPr>
            <a:r>
              <a:t>8</a:t>
            </a:r>
          </a:p>
        </p:txBody>
      </p:sp>
      <p:sp>
        <p:nvSpPr>
          <p:cNvPr id="27" name="TextBox 26"/>
          <p:cNvSpPr txBox="1"/>
          <p:nvPr/>
        </p:nvSpPr>
        <p:spPr>
          <a:xfrm>
            <a:off x="8460000" y="4499999"/>
            <a:ext cx="864000" cy="108000"/>
          </a:xfrm>
          <a:prstGeom prst="rect">
            <a:avLst/>
          </a:prstGeom>
          <a:noFill/>
        </p:spPr>
        <p:txBody>
          <a:bodyPr wrap="none">
            <a:spAutoFit/>
          </a:bodyPr>
          <a:lstStyle/>
          <a:p/>
          <a:p>
            <a:pPr>
              <a:defRPr sz="1200" b="1">
                <a:latin typeface="Times New Roman" panose="02020603050405020304"/>
              </a:defRPr>
            </a:pPr>
            <a:r>
              <a:t>11</a:t>
            </a:r>
          </a:p>
        </p:txBody>
      </p:sp>
      <p:pic>
        <p:nvPicPr>
          <p:cNvPr id="28" name="Picture 27" descr="5.png"/>
          <p:cNvPicPr>
            <a:picLocks noChangeAspect="1"/>
          </p:cNvPicPr>
          <p:nvPr/>
        </p:nvPicPr>
        <p:blipFill>
          <a:blip r:embed="rId5"/>
          <a:stretch>
            <a:fillRect/>
          </a:stretch>
        </p:blipFill>
        <p:spPr>
          <a:xfrm>
            <a:off x="1800000" y="5076000"/>
            <a:ext cx="8640000" cy="7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lnSpcReduction="10000"/>
          </a:bodyPr>
          <a:lstStyle/>
          <a:p>
            <a:r>
              <a:rPr lang="en-US" sz="2400" dirty="0"/>
              <a:t>The </a:t>
            </a:r>
            <a:r>
              <a:rPr lang="en-US" sz="2400" i="1" dirty="0"/>
              <a:t>Wdr4</a:t>
            </a:r>
            <a:r>
              <a:rPr lang="en-US" sz="2400" dirty="0"/>
              <a:t> gene has 14 transcripts. According to the structure of </a:t>
            </a:r>
            <a:r>
              <a:rPr lang="en-US" sz="2400" i="1" dirty="0"/>
              <a:t>Wdr4</a:t>
            </a:r>
            <a:r>
              <a:rPr lang="en-US" sz="2400" dirty="0"/>
              <a:t> gene, exon4-exon7 of </a:t>
            </a:r>
            <a:r>
              <a:rPr lang="en-US" sz="2400" i="1" dirty="0"/>
              <a:t>Wdr4</a:t>
            </a:r>
            <a:r>
              <a:rPr lang="en-US" sz="2400" dirty="0"/>
              <a:t>-</a:t>
            </a:r>
            <a:r>
              <a:rPr lang="en-US" dirty="0">
                <a:sym typeface="+mn-ea"/>
              </a:rPr>
              <a:t>207</a:t>
            </a:r>
            <a:r>
              <a:rPr lang="en-US" sz="2400" dirty="0"/>
              <a:t> (ENSMUST00000171171.9) transcript is recommended as the knockout region. The region contains 430bp coding sequence. </a:t>
            </a:r>
            <a:r>
              <a:rPr lang="en-US" sz="2400" dirty="0">
                <a:solidFill>
                  <a:schemeClr val="tx1"/>
                </a:solidFill>
              </a:rPr>
              <a:t> Knocking out the region will result in disruption of </a:t>
            </a:r>
            <a:r>
              <a:rPr lang="en-US" dirty="0">
                <a:sym typeface="+mn-ea"/>
              </a:rPr>
              <a:t>protein function</a:t>
            </a:r>
            <a:r>
              <a:rPr lang="en-US" sz="2400" dirty="0">
                <a:solidFill>
                  <a:schemeClr val="tx1"/>
                </a:solidFill>
              </a:rPr>
              <a:t>.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Wdr4</a:t>
            </a:r>
            <a:r>
              <a:rPr lang="en-US" sz="2400" dirty="0">
                <a:solidFill>
                  <a:schemeClr val="tx1"/>
                </a:solidFill>
              </a:rPr>
              <a:t> gene. The brief process is as follows: </a:t>
            </a:r>
            <a:r>
              <a:rPr>
                <a:sym typeface="+mn-ea"/>
              </a:rPr>
              <a:t>CRISPR-Cas9 system and Donor were microinjected into the fertilized eggs of C57BL/6JGpt mice</a:t>
            </a:r>
            <a:r>
              <a:rPr lang="en-US" sz="2400" dirty="0" err="1">
                <a:solidFill>
                  <a:schemeClr val="tx1"/>
                </a:solidFill>
              </a:rPr>
              <a:t>. F</a:t>
            </a:r>
            <a:r>
              <a:rPr lang="en-US" sz="2400" dirty="0">
                <a:solidFill>
                  <a:schemeClr val="tx1"/>
                </a:solidFill>
              </a:rPr>
              <a:t>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a:p>
            <a:r>
              <a:rPr>
                <a:sym typeface="+mn-ea"/>
              </a:rPr>
              <a:t>The flox mice will be knocked out after mating with mice expressing Cre recombinase, resulting in the loss of function of the target gene in specific tissues and cell types.</a:t>
            </a:r>
            <a:endParaRPr>
              <a:sym typeface="+mn-ea"/>
            </a:endParaRPr>
          </a:p>
          <a:p>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5" name="Picture 4" descr="Wdr4_summary.png"/>
          <p:cNvPicPr>
            <a:picLocks noChangeAspect="1"/>
          </p:cNvPicPr>
          <p:nvPr/>
        </p:nvPicPr>
        <p:blipFill>
          <a:blip r:embed="rId1"/>
          <a:stretch>
            <a:fillRect/>
          </a:stretch>
        </p:blipFill>
        <p:spPr>
          <a:xfrm>
            <a:off x="1010920" y="1487170"/>
            <a:ext cx="8756650" cy="350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11563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14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581450"/>
            <a:ext cx="11159490" cy="460375"/>
          </a:xfrm>
          <a:prstGeom prst="rect">
            <a:avLst/>
          </a:prstGeom>
          <a:noFill/>
        </p:spPr>
        <p:txBody>
          <a:bodyPr wrap="square">
            <a:spAutoFit/>
          </a:bodyPr>
          <a:p>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rPr>
              <a:t>Wdr4</a:t>
            </a:r>
            <a:r>
              <a:rPr lang="en-US" sz="2400" dirty="0">
                <a:latin typeface="Times New Roman" panose="02020603050405020304" charset="0"/>
                <a:cs typeface="Times New Roman" panose="02020603050405020304" charset="0"/>
              </a:rPr>
              <a:t>-207 transcript, the transcription is shown below:</a:t>
            </a:r>
            <a:endParaRPr lang="en-US" sz="2400" dirty="0">
              <a:latin typeface="Times New Roman" panose="02020603050405020304" charset="0"/>
              <a:cs typeface="Times New Roman" panose="02020603050405020304" charset="0"/>
            </a:endParaRPr>
          </a:p>
        </p:txBody>
      </p:sp>
      <p:pic>
        <p:nvPicPr>
          <p:cNvPr id="13" name="Picture 12" descr="Wdr4.png"/>
          <p:cNvPicPr>
            <a:picLocks noChangeAspect="1"/>
          </p:cNvPicPr>
          <p:nvPr/>
        </p:nvPicPr>
        <p:blipFill>
          <a:blip r:embed="rId1"/>
          <a:stretch>
            <a:fillRect/>
          </a:stretch>
        </p:blipFill>
        <p:spPr>
          <a:xfrm>
            <a:off x="332105" y="1640840"/>
            <a:ext cx="7785100" cy="1625600"/>
          </a:xfrm>
          <a:prstGeom prst="rect">
            <a:avLst/>
          </a:prstGeom>
        </p:spPr>
      </p:pic>
      <p:pic>
        <p:nvPicPr>
          <p:cNvPr id="14" name="Picture 13" descr="ENSMUST00000171171.9.png"/>
          <p:cNvPicPr>
            <a:picLocks noChangeAspect="1"/>
          </p:cNvPicPr>
          <p:nvPr/>
        </p:nvPicPr>
        <p:blipFill>
          <a:blip r:embed="rId2"/>
          <a:stretch>
            <a:fillRect/>
          </a:stretch>
        </p:blipFill>
        <p:spPr>
          <a:xfrm>
            <a:off x="447675" y="4408170"/>
            <a:ext cx="9944100" cy="749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57773.png"/>
          <p:cNvPicPr>
            <a:picLocks noChangeAspect="1"/>
          </p:cNvPicPr>
          <p:nvPr/>
        </p:nvPicPr>
        <p:blipFill>
          <a:blip r:embed="rId1"/>
          <a:stretch>
            <a:fillRect/>
          </a:stretch>
        </p:blipFill>
        <p:spPr>
          <a:xfrm>
            <a:off x="2881630" y="1362075"/>
            <a:ext cx="5264150" cy="4500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456aa.png"/>
          <p:cNvPicPr>
            <a:picLocks noChangeAspect="1"/>
          </p:cNvPicPr>
          <p:nvPr/>
        </p:nvPicPr>
        <p:blipFill>
          <a:blip r:embed="rId1"/>
          <a:stretch>
            <a:fillRect/>
          </a:stretch>
        </p:blipFill>
        <p:spPr>
          <a:xfrm>
            <a:off x="643890" y="1485900"/>
            <a:ext cx="11030585"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sz="2400" dirty="0"/>
              <a:t>Mice homozygous for a null allele display lethality during organogenesis with increased apoptosis and DNA damage. </a:t>
            </a:r>
            <a:endParaRPr lang="en-US" sz="2400" dirty="0"/>
          </a:p>
        </p:txBody>
      </p:sp>
      <p:pic>
        <p:nvPicPr>
          <p:cNvPr id="7" name="Picture 6" descr="Wdr4.png"/>
          <p:cNvPicPr>
            <a:picLocks noChangeAspect="1"/>
          </p:cNvPicPr>
          <p:nvPr/>
        </p:nvPicPr>
        <p:blipFill>
          <a:blip r:embed="rId1"/>
          <a:stretch>
            <a:fillRect/>
          </a:stretch>
        </p:blipFill>
        <p:spPr>
          <a:xfrm>
            <a:off x="1061085" y="1938655"/>
            <a:ext cx="9791065" cy="2673350"/>
          </a:xfrm>
          <a:prstGeom prst="rect">
            <a:avLst/>
          </a:prstGeom>
        </p:spPr>
      </p:pic>
    </p:spTree>
  </p:cSld>
  <p:clrMapOvr>
    <a:masterClrMapping/>
  </p:clrMapOvr>
</p:sld>
</file>

<file path=ppt/tags/tag1.xml><?xml version="1.0" encoding="utf-8"?>
<p:tagLst xmlns:p="http://schemas.openxmlformats.org/presentationml/2006/main">
  <p:tag name="COMMONDATA" val="eyJoZGlkIjoiNzY5NTk1NTM0ZWE2OThmZDdkNzRkOGMwNjcxMGJmZj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2358</Words>
  <Application>WPS 演示</Application>
  <PresentationFormat>Widescreen</PresentationFormat>
  <Paragraphs>98</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Times New Roman</vt:lpstr>
      <vt:lpstr>Times New Roman</vt:lpstr>
      <vt:lpstr>Garamond</vt:lpstr>
      <vt:lpstr>微软雅黑</vt:lpstr>
      <vt:lpstr>Arial Unicode MS</vt:lpstr>
      <vt:lpstr>方正舒体</vt:lpstr>
      <vt:lpstr>Calibri</vt:lpstr>
      <vt:lpstr>Office Theme</vt:lpstr>
      <vt:lpstr>Wdr4 Cas9-CKO Strategy</vt:lpstr>
      <vt:lpstr>PowerPoint 演示文稿</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117</cp:revision>
  <dcterms:created xsi:type="dcterms:W3CDTF">2022-05-17T15:47:00Z</dcterms:created>
  <dcterms:modified xsi:type="dcterms:W3CDTF">2023-08-09T07:32:05Z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2052-12.1.0.15120</vt:lpwstr>
  </property>
</Properties>
</file>