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BBE26B1-4E78-DF48-91CB-935B8AD2238C}" type="doc">
      <dgm:prSet loTypeId="urn:microsoft.com/office/officeart/2005/8/layout/vList2#1" loCatId="" qsTypeId="urn:microsoft.com/office/officeart/2005/8/quickstyle/simple1#1" qsCatId="simple" csTypeId="urn:microsoft.com/office/officeart/2005/8/colors/accent1_2#1" csCatId="accent1" phldr="1"/>
      <dgm:spPr/>
      <dgm:t>
        <a:bodyPr/>
        <a:lstStyle/>
        <a:p>
          <a:endParaRPr lang="en-US"/>
        </a:p>
      </dgm:t>
    </dgm:pt>
    <dgm:pt modelId="{2CB26AE7-465F-4743-901A-0630057A991F}">
      <dgm:prSet phldrT="[Text]" phldr="0" custT="1"/>
      <dgm:spPr>
        <a:solidFill>
          <a:srgbClr val="08897C"/>
        </a:solidFill>
      </dgm:spPr>
      <dgm:t>
        <a:bodyPr vert="horz" wrap="square"/>
        <a:p>
          <a:pPr>
            <a:lnSpc>
              <a:spcPct val="100000"/>
            </a:lnSpc>
            <a:spcBef>
              <a:spcPct val="0"/>
            </a:spcBef>
            <a:spcAft>
              <a:spcPct val="35000"/>
            </a:spcAft>
          </a:pPr>
          <a:r>
            <a:rPr lang="en-US" sz="3200" b="1" strike="noStrike" baseline="0" dirty="0" err="1">
              <a:latin typeface="Garamond" panose="02020404030301010803" pitchFamily="18" charset="0"/>
            </a:rPr>
            <a:t>Target</a:t>
          </a:r>
          <a:r>
            <a:rPr lang="en-US" sz="3200" b="1" strike="noStrike" baseline="0" dirty="0">
              <a:latin typeface="Garamond" panose="02020404030301010803" pitchFamily="18" charset="0"/>
            </a:rPr>
            <a:t> Gene</a:t>
          </a:r>
          <a:r>
            <a:rPr lang="en-US" sz="3200" b="1" dirty="0">
              <a:latin typeface="Garamond" panose="02020404030301010803" pitchFamily="18" charset="0"/>
            </a:rPr>
            <a:t> Name</a:t>
          </a:r>
          <a:r>
            <a:rPr sz="3800"/>
            <a:t/>
          </a:r>
          <a:endParaRPr sz="3800"/>
        </a:p>
      </dgm:t>
    </dgm:pt>
    <dgm:pt modelId="{D402D1AA-614A-0E45-82A3-B796A1268F24}" cxnId="{C5ADE0BE-DA46-44F9-9DDD-8F9F66B9AB6D}" type="parTrans">
      <dgm:prSet/>
      <dgm:spPr/>
      <dgm:t>
        <a:bodyPr/>
        <a:lstStyle/>
        <a:p>
          <a:endParaRPr lang="en-US"/>
        </a:p>
      </dgm:t>
    </dgm:pt>
    <dgm:pt modelId="{393079BF-6C01-4449-8275-B8C54EB72FE3}" cxnId="{C5ADE0BE-DA46-44F9-9DDD-8F9F66B9AB6D}" type="sibTrans">
      <dgm:prSet/>
      <dgm:spPr/>
      <dgm:t>
        <a:bodyPr/>
        <a:lstStyle/>
        <a:p>
          <a:endParaRPr lang="en-US"/>
        </a:p>
      </dgm:t>
    </dgm:pt>
    <dgm:pt modelId="{CADEC6DB-422D-D84D-8965-1C621AB8AAB3}">
      <dgm:prSet phldrT="[Text]" phldr="0" custT="0"/>
      <dgm:spPr/>
      <dgm:t>
        <a:bodyPr vert="horz" wrap="square"/>
        <a:p>
          <a:pPr>
            <a:lnSpc>
              <a:spcPct val="100000"/>
            </a:lnSpc>
            <a:spcBef>
              <a:spcPct val="0"/>
            </a:spcBef>
            <a:spcAft>
              <a:spcPct val="20000"/>
            </a:spcAft>
          </a:pPr>
          <a:r>
            <a:rPr lang="en-US" dirty="0">
              <a:latin typeface="Garamond" panose="02020404030301010803" pitchFamily="18" charset="0"/>
            </a:rPr>
            <a:t>Foxo1</a:t>
          </a:r>
          <a:r>
            <a:rPr lang="en-US" dirty="0">
              <a:latin typeface="Garamond" panose="02020404030301010803" pitchFamily="18" charset="0"/>
            </a:rPr>
            <a:t/>
          </a:r>
          <a:endParaRPr lang="en-US" dirty="0">
            <a:latin typeface="Garamond" panose="02020404030301010803" pitchFamily="18" charset="0"/>
          </a:endParaRPr>
        </a:p>
      </dgm:t>
    </dgm:pt>
    <dgm:pt modelId="{B414BADE-7F9C-F946-A633-D8D81435ABB7}" cxnId="{09BAF23D-8A4E-4EE7-B843-20A4500500B9}" type="parTrans">
      <dgm:prSet/>
      <dgm:spPr/>
      <dgm:t>
        <a:bodyPr/>
        <a:lstStyle/>
        <a:p>
          <a:endParaRPr lang="en-US"/>
        </a:p>
      </dgm:t>
    </dgm:pt>
    <dgm:pt modelId="{7D57BDB3-1B85-9948-B298-9CB013C0BFE4}" cxnId="{09BAF23D-8A4E-4EE7-B843-20A4500500B9}" type="sibTrans">
      <dgm:prSet/>
      <dgm:spPr/>
      <dgm:t>
        <a:bodyPr/>
        <a:lstStyle/>
        <a:p>
          <a:endParaRPr lang="en-US"/>
        </a:p>
      </dgm:t>
    </dgm:pt>
    <dgm:pt modelId="{2D48C8B8-0F18-E549-BB65-F2838328A65F}">
      <dgm:prSet phldrT="[Text]" custT="1"/>
      <dgm:spPr>
        <a:solidFill>
          <a:srgbClr val="08897C"/>
        </a:solidFill>
      </dgm:spPr>
      <dgm:t>
        <a:bodyPr/>
        <a:lstStyle/>
        <a:p>
          <a:r>
            <a:rPr lang="en-US" sz="3200" b="1" dirty="0">
              <a:latin typeface="Garamond" panose="02020404030301010803" pitchFamily="18" charset="0"/>
            </a:rPr>
            <a:t>Project Type</a:t>
          </a:r>
        </a:p>
      </dgm:t>
    </dgm:pt>
    <dgm:pt modelId="{5BD62117-F9D2-EC4C-9B61-ADD9B7ACCD41}" cxnId="{090444BA-1ADF-4D07-B44E-6FA053D6651F}" type="parTrans">
      <dgm:prSet/>
      <dgm:spPr/>
      <dgm:t>
        <a:bodyPr/>
        <a:lstStyle/>
        <a:p>
          <a:endParaRPr lang="en-US"/>
        </a:p>
      </dgm:t>
    </dgm:pt>
    <dgm:pt modelId="{8CC44673-AFB5-D346-B147-464BC00DF372}" cxnId="{090444BA-1ADF-4D07-B44E-6FA053D6651F}" type="sibTrans">
      <dgm:prSet/>
      <dgm:spPr/>
      <dgm:t>
        <a:bodyPr/>
        <a:lstStyle/>
        <a:p>
          <a:endParaRPr lang="en-US"/>
        </a:p>
      </dgm:t>
    </dgm:pt>
    <dgm:pt modelId="{B5107C1F-E174-874C-BA5A-889F31EF0B10}">
      <dgm:prSet phldrT="[Text]" phldr="0" custT="0"/>
      <dgm:spPr/>
      <dgm:t>
        <a:bodyPr vert="horz" wrap="square"/>
        <a:p>
          <a:pPr>
            <a:lnSpc>
              <a:spcPct val="100000"/>
            </a:lnSpc>
            <a:spcBef>
              <a:spcPct val="0"/>
            </a:spcBef>
            <a:spcAft>
              <a:spcPct val="20000"/>
            </a:spcAft>
          </a:pPr>
          <a:r>
            <a:rPr lang="en-US" dirty="0">
              <a:latin typeface="Garamond" panose="02020404030301010803" pitchFamily="18" charset="0"/>
            </a:rPr>
            <a:t>Cas9-KO</a:t>
          </a:r>
          <a:r>
            <a:rPr lang="en-US" dirty="0">
              <a:latin typeface="Garamond" panose="02020404030301010803" pitchFamily="18" charset="0"/>
            </a:rPr>
            <a:t/>
          </a:r>
          <a:endParaRPr lang="en-US" dirty="0">
            <a:latin typeface="Garamond" panose="02020404030301010803" pitchFamily="18" charset="0"/>
          </a:endParaRPr>
        </a:p>
      </dgm:t>
    </dgm:pt>
    <dgm:pt modelId="{7E5DC4E2-0841-0847-B4A7-F24E19C77E58}" cxnId="{EBED66C6-8829-4300-8FF9-E63F01E38DF2}" type="parTrans">
      <dgm:prSet/>
      <dgm:spPr/>
      <dgm:t>
        <a:bodyPr/>
        <a:lstStyle/>
        <a:p>
          <a:endParaRPr lang="en-US"/>
        </a:p>
      </dgm:t>
    </dgm:pt>
    <dgm:pt modelId="{B257E00B-0A3C-894F-BB34-138AA7E39C24}" cxnId="{EBED66C6-8829-4300-8FF9-E63F01E38DF2}" type="sibTrans">
      <dgm:prSet/>
      <dgm:spPr/>
      <dgm:t>
        <a:bodyPr/>
        <a:lstStyle/>
        <a:p>
          <a:endParaRPr lang="en-US"/>
        </a:p>
      </dgm:t>
    </dgm:pt>
    <dgm:pt modelId="{C358F1D2-FA7A-2C4F-A28C-4F9F9CEDDAFE}">
      <dgm:prSet phldr="0" custT="1"/>
      <dgm:spPr>
        <a:solidFill>
          <a:srgbClr val="08897C"/>
        </a:solidFill>
      </dgm:spPr>
      <dgm:t>
        <a:bodyPr vert="horz" wrap="square"/>
        <a:p>
          <a:pPr>
            <a:lnSpc>
              <a:spcPct val="100000"/>
            </a:lnSpc>
            <a:spcBef>
              <a:spcPct val="0"/>
            </a:spcBef>
            <a:spcAft>
              <a:spcPct val="35000"/>
            </a:spcAft>
          </a:pPr>
          <a:r>
            <a:rPr lang="en-US" sz="3200" b="1" dirty="0" err="1">
              <a:latin typeface="Garamond" panose="02020404030301010803" pitchFamily="18" charset="0"/>
            </a:rPr>
            <a:t>Genetic</a:t>
          </a:r>
          <a:r>
            <a:rPr lang="en-US" sz="3200" b="1" dirty="0">
              <a:latin typeface="Garamond" panose="02020404030301010803" pitchFamily="18" charset="0"/>
            </a:rPr>
            <a:t> Background</a:t>
          </a:r>
          <a:r>
            <a:rPr sz="3800"/>
            <a:t/>
          </a:r>
          <a:endParaRPr sz="3800"/>
        </a:p>
      </dgm:t>
    </dgm:pt>
    <dgm:pt modelId="{A54D4579-47D0-F641-9D78-CA4D66155D27}" cxnId="{4C5B0FE6-FC9D-49DF-971A-DFAB734581D8}" type="parTrans">
      <dgm:prSet/>
      <dgm:spPr/>
      <dgm:t>
        <a:bodyPr/>
        <a:lstStyle/>
        <a:p>
          <a:endParaRPr lang="en-US"/>
        </a:p>
      </dgm:t>
    </dgm:pt>
    <dgm:pt modelId="{19A99458-C32F-794B-AF2A-C6E67A8CDEFF}" cxnId="{4C5B0FE6-FC9D-49DF-971A-DFAB734581D8}" type="sibTrans">
      <dgm:prSet/>
      <dgm:spPr/>
      <dgm:t>
        <a:bodyPr/>
        <a:lstStyle/>
        <a:p>
          <a:endParaRPr lang="en-US"/>
        </a:p>
      </dgm:t>
    </dgm:pt>
    <dgm:pt modelId="{CC5C15DA-7DBE-774F-8689-4D4788050EEB}">
      <dgm:prSet phldr="0" custT="0"/>
      <dgm:spPr/>
      <dgm:t>
        <a:bodyPr vert="horz" wrap="square"/>
        <a:p>
          <a:pPr>
            <a:lnSpc>
              <a:spcPct val="100000"/>
            </a:lnSpc>
            <a:spcBef>
              <a:spcPct val="0"/>
            </a:spcBef>
            <a:spcAft>
              <a:spcPct val="20000"/>
            </a:spcAft>
          </a:pPr>
          <a:r>
            <a:rPr lang="en-US" dirty="0">
              <a:latin typeface="Garamond" panose="02020404030301010803" pitchFamily="18" charset="0"/>
            </a:rPr>
            <a:t>C57BL/6J</a:t>
          </a:r>
          <a:r>
            <a:rPr lang="en-US" dirty="0">
              <a:latin typeface="Garamond" panose="02020404030301010803" pitchFamily="18" charset="0"/>
            </a:rPr>
            <a:t>Gpt</a:t>
          </a:r>
          <a:r>
            <a:rPr lang="en-US" dirty="0">
              <a:latin typeface="Garamond" panose="02020404030301010803" pitchFamily="18" charset="0"/>
            </a:rPr>
            <a:t/>
          </a:r>
          <a:endParaRPr lang="en-US" dirty="0">
            <a:latin typeface="Garamond" panose="02020404030301010803" pitchFamily="18" charset="0"/>
          </a:endParaRPr>
        </a:p>
      </dgm:t>
    </dgm:pt>
    <dgm:pt modelId="{251A7B1A-636C-F948-BAB8-68EDAC24FBD7}" cxnId="{D7AC15EF-8D81-49E1-ADB1-7425DA908137}" type="parTrans">
      <dgm:prSet/>
      <dgm:spPr/>
      <dgm:t>
        <a:bodyPr/>
        <a:lstStyle/>
        <a:p>
          <a:endParaRPr lang="en-US"/>
        </a:p>
      </dgm:t>
    </dgm:pt>
    <dgm:pt modelId="{F98055E5-22C3-0F45-9BC1-AE72A1702CAD}" cxnId="{D7AC15EF-8D81-49E1-ADB1-7425DA908137}" type="sibTrans">
      <dgm:prSet/>
      <dgm:spPr/>
      <dgm:t>
        <a:bodyPr/>
        <a:lstStyle/>
        <a:p>
          <a:endParaRPr lang="en-US"/>
        </a:p>
      </dgm:t>
    </dgm:pt>
    <dgm:pt modelId="{C965FC90-77B7-5745-94C1-39117BFE1CAA}" type="pres">
      <dgm:prSet presAssocID="{1BBE26B1-4E78-DF48-91CB-935B8AD2238C}" presName="linear" presStyleCnt="0">
        <dgm:presLayoutVars>
          <dgm:animLvl val="lvl"/>
          <dgm:resizeHandles val="exact"/>
        </dgm:presLayoutVars>
      </dgm:prSet>
      <dgm:spPr/>
    </dgm:pt>
    <dgm:pt modelId="{DDBBE390-7A4B-1B49-9BF9-ED03157B622D}" type="pres">
      <dgm:prSet presAssocID="{2CB26AE7-465F-4743-901A-0630057A991F}" presName="parentText" presStyleLbl="node1" presStyleIdx="0" presStyleCnt="3" custLinFactNeighborX="19290" custLinFactNeighborY="-7190">
        <dgm:presLayoutVars>
          <dgm:chMax val="0"/>
          <dgm:bulletEnabled val="1"/>
        </dgm:presLayoutVars>
      </dgm:prSet>
      <dgm:spPr/>
    </dgm:pt>
    <dgm:pt modelId="{187F5275-905D-7543-B3BC-7F051537EF73}" type="pres">
      <dgm:prSet presAssocID="{2CB26AE7-465F-4743-901A-0630057A991F}" presName="childText" presStyleLbl="revTx" presStyleIdx="0" presStyleCnt="3">
        <dgm:presLayoutVars>
          <dgm:bulletEnabled val="1"/>
        </dgm:presLayoutVars>
      </dgm:prSet>
      <dgm:spPr/>
    </dgm:pt>
    <dgm:pt modelId="{587702A2-4DB3-FA4C-A489-E3A879EBD348}" type="pres">
      <dgm:prSet presAssocID="{2D48C8B8-0F18-E549-BB65-F2838328A65F}" presName="parentText" presStyleLbl="node1" presStyleIdx="1" presStyleCnt="3">
        <dgm:presLayoutVars>
          <dgm:chMax val="0"/>
          <dgm:bulletEnabled val="1"/>
        </dgm:presLayoutVars>
      </dgm:prSet>
      <dgm:spPr/>
    </dgm:pt>
    <dgm:pt modelId="{7A9C5822-0151-3149-B42A-3996C5EE9C03}" type="pres">
      <dgm:prSet presAssocID="{2D48C8B8-0F18-E549-BB65-F2838328A65F}" presName="childText" presStyleLbl="revTx" presStyleIdx="1" presStyleCnt="3">
        <dgm:presLayoutVars>
          <dgm:bulletEnabled val="1"/>
        </dgm:presLayoutVars>
      </dgm:prSet>
      <dgm:spPr/>
    </dgm:pt>
    <dgm:pt modelId="{B232938E-D7E8-A34C-A22A-EBB1B7050D3B}" type="pres">
      <dgm:prSet presAssocID="{C358F1D2-FA7A-2C4F-A28C-4F9F9CEDDAFE}" presName="parentText" presStyleLbl="node1" presStyleIdx="2" presStyleCnt="3">
        <dgm:presLayoutVars>
          <dgm:chMax val="0"/>
          <dgm:bulletEnabled val="1"/>
        </dgm:presLayoutVars>
      </dgm:prSet>
      <dgm:spPr/>
    </dgm:pt>
    <dgm:pt modelId="{65CD9B2B-590B-6F4E-A436-73E5AA79C93B}" type="pres">
      <dgm:prSet presAssocID="{C358F1D2-FA7A-2C4F-A28C-4F9F9CEDDAFE}" presName="childText" presStyleLbl="revTx" presStyleIdx="2" presStyleCnt="3">
        <dgm:presLayoutVars>
          <dgm:bulletEnabled val="1"/>
        </dgm:presLayoutVars>
      </dgm:prSet>
      <dgm:spPr/>
    </dgm:pt>
  </dgm:ptLst>
  <dgm:cxnLst>
    <dgm:cxn modelId="{C5ADE0BE-DA46-44F9-9DDD-8F9F66B9AB6D}" srcId="{1BBE26B1-4E78-DF48-91CB-935B8AD2238C}" destId="{2CB26AE7-465F-4743-901A-0630057A991F}" srcOrd="0" destOrd="0" parTransId="{D402D1AA-614A-0E45-82A3-B796A1268F24}" sibTransId="{393079BF-6C01-4449-8275-B8C54EB72FE3}"/>
    <dgm:cxn modelId="{09BAF23D-8A4E-4EE7-B843-20A4500500B9}" srcId="{2CB26AE7-465F-4743-901A-0630057A991F}" destId="{CADEC6DB-422D-D84D-8965-1C621AB8AAB3}" srcOrd="0" destOrd="0" parTransId="{B414BADE-7F9C-F946-A633-D8D81435ABB7}" sibTransId="{7D57BDB3-1B85-9948-B298-9CB013C0BFE4}"/>
    <dgm:cxn modelId="{090444BA-1ADF-4D07-B44E-6FA053D6651F}" srcId="{1BBE26B1-4E78-DF48-91CB-935B8AD2238C}" destId="{2D48C8B8-0F18-E549-BB65-F2838328A65F}" srcOrd="1" destOrd="0" parTransId="{5BD62117-F9D2-EC4C-9B61-ADD9B7ACCD41}" sibTransId="{8CC44673-AFB5-D346-B147-464BC00DF372}"/>
    <dgm:cxn modelId="{EBED66C6-8829-4300-8FF9-E63F01E38DF2}" srcId="{2D48C8B8-0F18-E549-BB65-F2838328A65F}" destId="{B5107C1F-E174-874C-BA5A-889F31EF0B10}" srcOrd="0" destOrd="1" parTransId="{7E5DC4E2-0841-0847-B4A7-F24E19C77E58}" sibTransId="{B257E00B-0A3C-894F-BB34-138AA7E39C24}"/>
    <dgm:cxn modelId="{4C5B0FE6-FC9D-49DF-971A-DFAB734581D8}" srcId="{1BBE26B1-4E78-DF48-91CB-935B8AD2238C}" destId="{C358F1D2-FA7A-2C4F-A28C-4F9F9CEDDAFE}" srcOrd="2" destOrd="0" parTransId="{A54D4579-47D0-F641-9D78-CA4D66155D27}" sibTransId="{19A99458-C32F-794B-AF2A-C6E67A8CDEFF}"/>
    <dgm:cxn modelId="{D7AC15EF-8D81-49E1-ADB1-7425DA908137}" srcId="{C358F1D2-FA7A-2C4F-A28C-4F9F9CEDDAFE}" destId="{CC5C15DA-7DBE-774F-8689-4D4788050EEB}" srcOrd="0" destOrd="2" parTransId="{251A7B1A-636C-F948-BAB8-68EDAC24FBD7}" sibTransId="{F98055E5-22C3-0F45-9BC1-AE72A1702CAD}"/>
    <dgm:cxn modelId="{3DFB0B61-478A-4ABE-9254-5C4CBE04AF98}" type="presOf" srcId="{1BBE26B1-4E78-DF48-91CB-935B8AD2238C}" destId="{C965FC90-77B7-5745-94C1-39117BFE1CAA}" srcOrd="0" destOrd="0" presId="urn:microsoft.com/office/officeart/2005/8/layout/vList2#1"/>
    <dgm:cxn modelId="{535B15D7-3387-424D-B990-517F511B99AB}" type="presParOf" srcId="{C965FC90-77B7-5745-94C1-39117BFE1CAA}" destId="{DDBBE390-7A4B-1B49-9BF9-ED03157B622D}" srcOrd="0" destOrd="0" presId="urn:microsoft.com/office/officeart/2005/8/layout/vList2#1"/>
    <dgm:cxn modelId="{1D5988E7-F234-423D-B599-D61067D682A8}" type="presOf" srcId="{2CB26AE7-465F-4743-901A-0630057A991F}" destId="{DDBBE390-7A4B-1B49-9BF9-ED03157B622D}" srcOrd="0" destOrd="0" presId="urn:microsoft.com/office/officeart/2005/8/layout/vList2#1"/>
    <dgm:cxn modelId="{4C9A44EF-825E-4988-8D5D-0DD54D0DDA92}" type="presParOf" srcId="{C965FC90-77B7-5745-94C1-39117BFE1CAA}" destId="{187F5275-905D-7543-B3BC-7F051537EF73}" srcOrd="1" destOrd="0" presId="urn:microsoft.com/office/officeart/2005/8/layout/vList2#1"/>
    <dgm:cxn modelId="{77E3F40A-D587-4F21-A2D3-010678040B3B}" type="presOf" srcId="{CADEC6DB-422D-D84D-8965-1C621AB8AAB3}" destId="{187F5275-905D-7543-B3BC-7F051537EF73}" srcOrd="0" destOrd="0" presId="urn:microsoft.com/office/officeart/2005/8/layout/vList2#1"/>
    <dgm:cxn modelId="{3CBB22C1-3DE3-47D0-9E84-B3809FCE23F1}" type="presParOf" srcId="{C965FC90-77B7-5745-94C1-39117BFE1CAA}" destId="{587702A2-4DB3-FA4C-A489-E3A879EBD348}" srcOrd="2" destOrd="0" presId="urn:microsoft.com/office/officeart/2005/8/layout/vList2#1"/>
    <dgm:cxn modelId="{21844EF5-E0A9-4658-B999-C8DF8FC7878C}" type="presOf" srcId="{2D48C8B8-0F18-E549-BB65-F2838328A65F}" destId="{587702A2-4DB3-FA4C-A489-E3A879EBD348}" srcOrd="0" destOrd="0" presId="urn:microsoft.com/office/officeart/2005/8/layout/vList2#1"/>
    <dgm:cxn modelId="{C1D42A2A-D45A-41AA-9DEF-F5CC9C416A5A}" type="presParOf" srcId="{C965FC90-77B7-5745-94C1-39117BFE1CAA}" destId="{7A9C5822-0151-3149-B42A-3996C5EE9C03}" srcOrd="3" destOrd="0" presId="urn:microsoft.com/office/officeart/2005/8/layout/vList2#1"/>
    <dgm:cxn modelId="{E4FA6340-C113-4218-9F75-3DF7D0FEEE25}" type="presOf" srcId="{B5107C1F-E174-874C-BA5A-889F31EF0B10}" destId="{7A9C5822-0151-3149-B42A-3996C5EE9C03}" srcOrd="0" destOrd="0" presId="urn:microsoft.com/office/officeart/2005/8/layout/vList2#1"/>
    <dgm:cxn modelId="{60ABFCDC-FD8A-48BD-9871-EB6D03F9BC81}" type="presParOf" srcId="{C965FC90-77B7-5745-94C1-39117BFE1CAA}" destId="{B232938E-D7E8-A34C-A22A-EBB1B7050D3B}" srcOrd="4" destOrd="0" presId="urn:microsoft.com/office/officeart/2005/8/layout/vList2#1"/>
    <dgm:cxn modelId="{019F10B0-0B9A-4BC3-AF00-FD5C71C01C79}" type="presOf" srcId="{C358F1D2-FA7A-2C4F-A28C-4F9F9CEDDAFE}" destId="{B232938E-D7E8-A34C-A22A-EBB1B7050D3B}" srcOrd="0" destOrd="0" presId="urn:microsoft.com/office/officeart/2005/8/layout/vList2#1"/>
    <dgm:cxn modelId="{5C36175F-EE83-421F-81D1-0A445980230A}" type="presParOf" srcId="{C965FC90-77B7-5745-94C1-39117BFE1CAA}" destId="{65CD9B2B-590B-6F4E-A436-73E5AA79C93B}" srcOrd="5" destOrd="0" presId="urn:microsoft.com/office/officeart/2005/8/layout/vList2#1"/>
    <dgm:cxn modelId="{CDCC7EE4-FB47-4181-9931-13330A1677C4}" type="presOf" srcId="{CC5C15DA-7DBE-774F-8689-4D4788050EEB}" destId="{65CD9B2B-590B-6F4E-A436-73E5AA79C93B}" srcOrd="0" destOrd="0" presId="urn:microsoft.com/office/officeart/2005/8/layout/v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34150" cy="4351338"/>
        <a:chOff x="0" y="0"/>
        <a:chExt cx="6534150" cy="4351338"/>
      </a:xfrm>
    </dsp:grpSpPr>
    <dsp:sp modelId="{DDBBE390-7A4B-1B49-9BF9-ED03157B622D}">
      <dsp:nvSpPr>
        <dsp:cNvPr id="3" name="圆角矩形 2"/>
        <dsp:cNvSpPr/>
      </dsp:nvSpPr>
      <dsp:spPr bwMode="white">
        <a:xfrm>
          <a:off x="0" y="0"/>
          <a:ext cx="6534150" cy="810895"/>
        </a:xfrm>
        <a:prstGeom prst="roundRect">
          <a:avLst/>
        </a:prstGeom>
        <a:solidFill>
          <a:srgbClr val="08897C"/>
        </a:solidFill>
      </dsp:spPr>
      <dsp:style>
        <a:lnRef idx="2">
          <a:schemeClr val="lt1"/>
        </a:lnRef>
        <a:fillRef idx="1">
          <a:schemeClr val="accent1"/>
        </a:fillRef>
        <a:effectRef idx="0">
          <a:scrgbClr r="0" g="0" b="0"/>
        </a:effectRef>
        <a:fontRef idx="minor">
          <a:schemeClr val="lt1"/>
        </a:fontRef>
      </dsp:style>
      <dsp:txBody>
        <a:bodyPr vert="horz" wrap="square" lIns="121920" tIns="121920" rIns="121920" bIns="121920" anchor="ctr"/>
        <a:lstStyle>
          <a:lvl1pPr algn="l">
            <a:defRPr sz="38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0">
            <a:lnSpc>
              <a:spcPct val="100000"/>
            </a:lnSpc>
            <a:spcBef>
              <a:spcPct val="0"/>
            </a:spcBef>
            <a:spcAft>
              <a:spcPct val="35000"/>
            </a:spcAft>
          </a:pPr>
          <a:r>
            <a:rPr lang="en-US" sz="3200" b="1" strike="noStrike" baseline="0" dirty="0" err="1">
              <a:latin typeface="Garamond" panose="02020404030301010803" pitchFamily="18" charset="0"/>
            </a:rPr>
            <a:t>Target</a:t>
          </a:r>
          <a:r>
            <a:rPr lang="en-US" sz="3200" b="1" strike="noStrike" baseline="0" dirty="0">
              <a:latin typeface="Garamond" panose="02020404030301010803" pitchFamily="18" charset="0"/>
            </a:rPr>
            <a:t> Gene</a:t>
          </a:r>
          <a:r>
            <a:rPr lang="en-US" sz="3200" b="1" dirty="0">
              <a:latin typeface="Garamond" panose="02020404030301010803" pitchFamily="18" charset="0"/>
            </a:rPr>
            <a:t> Name</a:t>
          </a:r>
          <a:endParaRPr sz="3800"/>
        </a:p>
      </dsp:txBody>
      <dsp:txXfrm>
        <a:off x="0" y="0"/>
        <a:ext cx="6534150" cy="810895"/>
      </dsp:txXfrm>
    </dsp:sp>
    <dsp:sp modelId="{187F5275-905D-7543-B3BC-7F051537EF73}">
      <dsp:nvSpPr>
        <dsp:cNvPr id="4" name="矩形 3"/>
        <dsp:cNvSpPr/>
      </dsp:nvSpPr>
      <dsp:spPr bwMode="white">
        <a:xfrm>
          <a:off x="0" y="826301"/>
          <a:ext cx="6534150" cy="62928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07459" tIns="48260" rIns="270256" bIns="48260" anchor="t"/>
        <a:lstStyle>
          <a:lvl1pPr algn="l">
            <a:defRPr sz="38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1">
            <a:lnSpc>
              <a:spcPct val="100000"/>
            </a:lnSpc>
            <a:spcBef>
              <a:spcPct val="0"/>
            </a:spcBef>
            <a:spcAft>
              <a:spcPct val="20000"/>
            </a:spcAft>
            <a:buChar char="•"/>
          </a:pPr>
          <a:r>
            <a:rPr lang="en-US" dirty="0">
              <a:solidFill>
                <a:schemeClr val="tx1"/>
              </a:solidFill>
              <a:latin typeface="Garamond" panose="02020404030301010803" pitchFamily="18" charset="0"/>
            </a:rPr>
            <a:t>Foxo1</a:t>
          </a:r>
          <a:endParaRPr lang="en-US" dirty="0">
            <a:solidFill>
              <a:schemeClr val="tx1"/>
            </a:solidFill>
            <a:latin typeface="Garamond" panose="02020404030301010803" pitchFamily="18" charset="0"/>
          </a:endParaRPr>
        </a:p>
      </dsp:txBody>
      <dsp:txXfrm>
        <a:off x="0" y="826301"/>
        <a:ext cx="6534150" cy="629280"/>
      </dsp:txXfrm>
    </dsp:sp>
    <dsp:sp modelId="{587702A2-4DB3-FA4C-A489-E3A879EBD348}">
      <dsp:nvSpPr>
        <dsp:cNvPr id="5" name="圆角矩形 4"/>
        <dsp:cNvSpPr/>
      </dsp:nvSpPr>
      <dsp:spPr bwMode="white">
        <a:xfrm>
          <a:off x="0" y="1455581"/>
          <a:ext cx="6534150" cy="810895"/>
        </a:xfrm>
        <a:prstGeom prst="roundRect">
          <a:avLst/>
        </a:prstGeom>
        <a:solidFill>
          <a:srgbClr val="08897C"/>
        </a:solidFill>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l">
            <a:defRPr sz="38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0">
            <a:lnSpc>
              <a:spcPct val="100000"/>
            </a:lnSpc>
            <a:spcBef>
              <a:spcPct val="0"/>
            </a:spcBef>
            <a:spcAft>
              <a:spcPct val="35000"/>
            </a:spcAft>
          </a:pPr>
          <a:r>
            <a:rPr lang="en-US" sz="3200" b="1" dirty="0">
              <a:latin typeface="Garamond" panose="02020404030301010803" pitchFamily="18" charset="0"/>
            </a:rPr>
            <a:t>Project Type</a:t>
          </a:r>
        </a:p>
      </dsp:txBody>
      <dsp:txXfrm>
        <a:off x="0" y="1455581"/>
        <a:ext cx="6534150" cy="810895"/>
      </dsp:txXfrm>
    </dsp:sp>
    <dsp:sp modelId="{7A9C5822-0151-3149-B42A-3996C5EE9C03}">
      <dsp:nvSpPr>
        <dsp:cNvPr id="6" name="矩形 5"/>
        <dsp:cNvSpPr/>
      </dsp:nvSpPr>
      <dsp:spPr bwMode="white">
        <a:xfrm>
          <a:off x="0" y="2266477"/>
          <a:ext cx="6534150" cy="62928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07459" tIns="48260" rIns="270256" bIns="48260" anchor="t"/>
        <a:lstStyle>
          <a:lvl1pPr algn="l">
            <a:defRPr sz="38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1">
            <a:lnSpc>
              <a:spcPct val="100000"/>
            </a:lnSpc>
            <a:spcBef>
              <a:spcPct val="0"/>
            </a:spcBef>
            <a:spcAft>
              <a:spcPct val="20000"/>
            </a:spcAft>
            <a:buChar char="•"/>
          </a:pPr>
          <a:r>
            <a:rPr lang="en-US" dirty="0">
              <a:solidFill>
                <a:schemeClr val="tx1"/>
              </a:solidFill>
              <a:latin typeface="Garamond" panose="02020404030301010803" pitchFamily="18" charset="0"/>
            </a:rPr>
            <a:t>Cas9-KO</a:t>
          </a:r>
          <a:endParaRPr lang="en-US" dirty="0">
            <a:solidFill>
              <a:schemeClr val="tx1"/>
            </a:solidFill>
            <a:latin typeface="Garamond" panose="02020404030301010803" pitchFamily="18" charset="0"/>
          </a:endParaRPr>
        </a:p>
      </dsp:txBody>
      <dsp:txXfrm>
        <a:off x="0" y="2266477"/>
        <a:ext cx="6534150" cy="629280"/>
      </dsp:txXfrm>
    </dsp:sp>
    <dsp:sp modelId="{B232938E-D7E8-A34C-A22A-EBB1B7050D3B}">
      <dsp:nvSpPr>
        <dsp:cNvPr id="7" name="圆角矩形 6"/>
        <dsp:cNvSpPr/>
      </dsp:nvSpPr>
      <dsp:spPr bwMode="white">
        <a:xfrm>
          <a:off x="0" y="2895756"/>
          <a:ext cx="6534150" cy="810895"/>
        </a:xfrm>
        <a:prstGeom prst="roundRect">
          <a:avLst/>
        </a:prstGeom>
        <a:solidFill>
          <a:srgbClr val="08897C"/>
        </a:solidFill>
      </dsp:spPr>
      <dsp:style>
        <a:lnRef idx="2">
          <a:schemeClr val="lt1"/>
        </a:lnRef>
        <a:fillRef idx="1">
          <a:schemeClr val="accent1"/>
        </a:fillRef>
        <a:effectRef idx="0">
          <a:scrgbClr r="0" g="0" b="0"/>
        </a:effectRef>
        <a:fontRef idx="minor">
          <a:schemeClr val="lt1"/>
        </a:fontRef>
      </dsp:style>
      <dsp:txBody>
        <a:bodyPr vert="horz" wrap="square" lIns="121920" tIns="121920" rIns="121920" bIns="121920" anchor="ctr"/>
        <a:lstStyle>
          <a:lvl1pPr algn="l">
            <a:defRPr sz="38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0">
            <a:lnSpc>
              <a:spcPct val="100000"/>
            </a:lnSpc>
            <a:spcBef>
              <a:spcPct val="0"/>
            </a:spcBef>
            <a:spcAft>
              <a:spcPct val="35000"/>
            </a:spcAft>
          </a:pPr>
          <a:r>
            <a:rPr lang="en-US" sz="3200" b="1" dirty="0" err="1">
              <a:latin typeface="Garamond" panose="02020404030301010803" pitchFamily="18" charset="0"/>
            </a:rPr>
            <a:t>Genetic</a:t>
          </a:r>
          <a:r>
            <a:rPr lang="en-US" sz="3200" b="1" dirty="0">
              <a:latin typeface="Garamond" panose="02020404030301010803" pitchFamily="18" charset="0"/>
            </a:rPr>
            <a:t> Background</a:t>
          </a:r>
          <a:endParaRPr sz="3800"/>
        </a:p>
      </dsp:txBody>
      <dsp:txXfrm>
        <a:off x="0" y="2895756"/>
        <a:ext cx="6534150" cy="810895"/>
      </dsp:txXfrm>
    </dsp:sp>
    <dsp:sp modelId="{65CD9B2B-590B-6F4E-A436-73E5AA79C93B}">
      <dsp:nvSpPr>
        <dsp:cNvPr id="8" name="矩形 7"/>
        <dsp:cNvSpPr/>
      </dsp:nvSpPr>
      <dsp:spPr bwMode="white">
        <a:xfrm>
          <a:off x="0" y="3706651"/>
          <a:ext cx="6534150" cy="62928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07459" tIns="48260" rIns="270256" bIns="48260" anchor="t"/>
        <a:lstStyle>
          <a:lvl1pPr algn="l">
            <a:defRPr sz="38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1">
            <a:lnSpc>
              <a:spcPct val="100000"/>
            </a:lnSpc>
            <a:spcBef>
              <a:spcPct val="0"/>
            </a:spcBef>
            <a:spcAft>
              <a:spcPct val="20000"/>
            </a:spcAft>
            <a:buChar char="•"/>
          </a:pPr>
          <a:r>
            <a:rPr lang="en-US" dirty="0">
              <a:solidFill>
                <a:schemeClr val="tx1"/>
              </a:solidFill>
              <a:latin typeface="Garamond" panose="02020404030301010803" pitchFamily="18" charset="0"/>
            </a:rPr>
            <a:t>C57BL/6J</a:t>
          </a:r>
          <a:r>
            <a:rPr lang="en-US" dirty="0">
              <a:solidFill>
                <a:schemeClr val="tx1"/>
              </a:solidFill>
              <a:latin typeface="Garamond" panose="02020404030301010803" pitchFamily="18" charset="0"/>
            </a:rPr>
            <a:t>Gpt</a:t>
          </a:r>
          <a:endParaRPr lang="en-US" dirty="0">
            <a:solidFill>
              <a:schemeClr val="tx1"/>
            </a:solidFill>
            <a:latin typeface="Garamond" panose="02020404030301010803" pitchFamily="18" charset="0"/>
          </a:endParaRPr>
        </a:p>
      </dsp:txBody>
      <dsp:txXfrm>
        <a:off x="0" y="3706651"/>
        <a:ext cx="6534150" cy="629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3.xml"/><Relationship Id="rId7" Type="http://schemas.openxmlformats.org/officeDocument/2006/relationships/image" Target="../media/image9.png"/><Relationship Id="rId6" Type="http://schemas.openxmlformats.org/officeDocument/2006/relationships/tags" Target="../tags/tag2.xml"/><Relationship Id="rId5" Type="http://schemas.openxmlformats.org/officeDocument/2006/relationships/image" Target="../media/image8.png"/><Relationship Id="rId4" Type="http://schemas.openxmlformats.org/officeDocument/2006/relationships/tags" Target="../tags/tag1.xml"/><Relationship Id="rId3" Type="http://schemas.openxmlformats.org/officeDocument/2006/relationships/image" Target="../media/image7.emf"/><Relationship Id="rId2" Type="http://schemas.openxmlformats.org/officeDocument/2006/relationships/oleObject" Target="../embeddings/oleObject1.bin"/><Relationship Id="rId14" Type="http://schemas.openxmlformats.org/officeDocument/2006/relationships/vmlDrawing" Target="../drawings/vmlDrawing1.vml"/><Relationship Id="rId13" Type="http://schemas.openxmlformats.org/officeDocument/2006/relationships/slideLayout" Target="../slideLayouts/slideLayout6.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tags" Target="../tags/tag4.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3.png"/><Relationship Id="rId3" Type="http://schemas.openxmlformats.org/officeDocument/2006/relationships/tags" Target="../tags/tag9.xml"/><Relationship Id="rId2" Type="http://schemas.openxmlformats.org/officeDocument/2006/relationships/image" Target="../media/image12.png"/><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aramond" panose="02020404030301010803" pitchFamily="18" charset="0"/>
              </a:rPr>
              <a:t>Foxo1 </a:t>
            </a:r>
            <a:r>
              <a:rPr lang="en-US" dirty="0">
                <a:latin typeface="Garamond" panose="02020404030301010803" pitchFamily="18" charset="0"/>
              </a:rPr>
              <a:t>Cas9-KO Strategy</a:t>
            </a:r>
            <a:endParaRPr lang="en-US" dirty="0">
              <a:latin typeface="Garamond" panose="02020404030301010803" pitchFamily="18" charset="0"/>
            </a:endParaRPr>
          </a:p>
        </p:txBody>
      </p:sp>
      <p:sp>
        <p:nvSpPr>
          <p:cNvPr id="8" name="TextBox 6"/>
          <p:cNvSpPr txBox="1"/>
          <p:nvPr/>
        </p:nvSpPr>
        <p:spPr>
          <a:xfrm>
            <a:off x="4345200" y="3772720"/>
            <a:ext cx="3002280" cy="1198880"/>
          </a:xfrm>
          <a:prstGeom prst="rect">
            <a:avLst/>
          </a:prstGeom>
          <a:noFill/>
        </p:spPr>
        <p:txBody>
          <a:bodyPr wrap="none">
            <a:spAutoFit/>
          </a:bodyPr>
          <a:p>
            <a:pPr>
              <a:defRPr sz="2000" b="1">
                <a:latin typeface="Times New Roman" panose="02020603050405020304"/>
              </a:defRPr>
            </a:pPr>
            <a:r>
              <a:rPr lang="en-US" sz="2400" b="0" dirty="0">
                <a:latin typeface="Garamond" panose="02020404030301010803" pitchFamily="18" charset="0"/>
                <a:ea typeface="+mj-ea"/>
                <a:cs typeface="+mj-cs"/>
              </a:rPr>
              <a:t>Designer: Jinling Wang</a:t>
            </a:r>
            <a:br>
              <a:rPr lang="en-US" sz="2400" b="0" dirty="0">
                <a:latin typeface="Garamond" panose="02020404030301010803" pitchFamily="18" charset="0"/>
                <a:ea typeface="+mj-ea"/>
                <a:cs typeface="+mj-cs"/>
              </a:rPr>
            </a:br>
            <a:r>
              <a:rPr lang="en-US" sz="2400" b="0" dirty="0">
                <a:latin typeface="Garamond" panose="02020404030301010803" pitchFamily="18" charset="0"/>
                <a:ea typeface="+mj-ea"/>
                <a:cs typeface="+mj-cs"/>
              </a:rPr>
              <a:t>Reviewer: lingyan Wu</a:t>
            </a:r>
            <a:endParaRPr lang="en-US" sz="2400" b="0" dirty="0">
              <a:latin typeface="Garamond" panose="02020404030301010803" pitchFamily="18" charset="0"/>
              <a:ea typeface="+mj-ea"/>
              <a:cs typeface="+mj-cs"/>
            </a:endParaRPr>
          </a:p>
          <a:p>
            <a:pPr>
              <a:defRPr sz="2000" b="1">
                <a:latin typeface="Times New Roman" panose="02020603050405020304"/>
              </a:defRPr>
            </a:pPr>
            <a:r>
              <a:rPr lang="en-US" sz="2400" b="0" dirty="0">
                <a:latin typeface="Garamond" panose="02020404030301010803" pitchFamily="18" charset="0"/>
                <a:ea typeface="+mj-ea"/>
                <a:cs typeface="+mj-cs"/>
              </a:rPr>
              <a:t>Design Date: 2023-2-16</a:t>
            </a:r>
            <a:endParaRPr lang="en-US" sz="2400" b="0" dirty="0">
              <a:latin typeface="Garamond" panose="02020404030301010803" pitchFamily="18"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532255"/>
            <a:ext cx="11092180" cy="4745990"/>
          </a:xfrm>
        </p:spPr>
        <p:txBody>
          <a:bodyPr>
            <a:normAutofit lnSpcReduction="10000"/>
          </a:bodyPr>
          <a:lstStyle/>
          <a:p>
            <a:r>
              <a:rPr lang="en-US"/>
              <a:t>The </a:t>
            </a:r>
            <a:r>
              <a:rPr lang="en-US" i="1"/>
              <a:t>Foxo1</a:t>
            </a:r>
            <a:r>
              <a:rPr lang="en-US" i="1"/>
              <a:t> </a:t>
            </a:r>
            <a:r>
              <a:rPr lang="en-US"/>
              <a:t>gene is located on the Chr3. If the knockout mice are crossed with other mice strains to obtain double gene positive homozygous mouse offspring, please avoid the two genes on the same chromosome.</a:t>
            </a:r>
            <a:r>
              <a:rPr lang="en-US" dirty="0"/>
              <a:t> </a:t>
            </a:r>
            <a:endParaRPr lang="en-US" dirty="0"/>
          </a:p>
          <a:p>
            <a:r>
              <a:rPr dirty="0"/>
              <a:t>This Strategy is designed based on genetic information in existing databases. Due to the complexity of gene transcription</a:t>
            </a:r>
            <a:r>
              <a:rPr lang="en-US" dirty="0"/>
              <a:t> </a:t>
            </a:r>
            <a:r>
              <a:rPr dirty="0"/>
              <a:t>and translation processes, all risks cannot be predicted under existing information.</a:t>
            </a:r>
            <a:endParaRPr dirty="0"/>
          </a:p>
          <a:p>
            <a:r>
              <a:rPr lang="en-US" dirty="0">
                <a:sym typeface="+mn-ea"/>
              </a:rPr>
              <a:t>The knoclout region contains gene Gm20402(lncRNA)</a:t>
            </a:r>
            <a:r>
              <a:rPr lang="en-US" i="1" dirty="0">
                <a:sym typeface="+mn-ea"/>
              </a:rPr>
              <a:t>.</a:t>
            </a:r>
            <a:endParaRPr lang="en-US" dirty="0">
              <a:latin typeface="Garamond" panose="02020404030301010803" pitchFamily="18" charset="0"/>
            </a:endParaRPr>
          </a:p>
          <a:p>
            <a:endParaRPr dirty="0"/>
          </a:p>
          <a:p>
            <a:endParaRPr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US" dirty="0"/>
          </a:p>
        </p:txBody>
      </p:sp>
      <p:graphicFrame>
        <p:nvGraphicFramePr>
          <p:cNvPr id="4" name="Content Placeholder 3"/>
          <p:cNvGraphicFramePr>
            <a:graphicFrameLocks noGrp="1"/>
          </p:cNvGraphicFramePr>
          <p:nvPr>
            <p:ph idx="1"/>
          </p:nvPr>
        </p:nvGraphicFramePr>
        <p:xfrm>
          <a:off x="3524251" y="1497012"/>
          <a:ext cx="653415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5557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665787"/>
            <a:ext cx="7672705" cy="368300"/>
          </a:xfrm>
          <a:prstGeom prst="rect">
            <a:avLst/>
          </a:prstGeom>
          <a:noFill/>
        </p:spPr>
        <p:txBody>
          <a:bodyPr wrap="none" rtlCol="0">
            <a:spAutoFit/>
          </a:bodyPr>
          <a:lstStyle/>
          <a:p>
            <a:r>
              <a:rPr lang="en-US" dirty="0">
                <a:latin typeface="Garamond" panose="02020404030301010803" pitchFamily="18" charset="0"/>
              </a:rPr>
              <a:t>Schematic representation of CRISPR-Cas9 </a:t>
            </a:r>
            <a:r>
              <a:rPr lang="en-US" dirty="0" err="1">
                <a:latin typeface="Garamond" panose="02020404030301010803" pitchFamily="18" charset="0"/>
              </a:rPr>
              <a:t>engineering</a:t>
            </a:r>
            <a:r>
              <a:rPr lang="en-US" dirty="0">
                <a:latin typeface="Garamond" panose="02020404030301010803" pitchFamily="18" charset="0"/>
              </a:rPr>
              <a:t> used to edit the</a:t>
            </a:r>
            <a:r>
              <a:rPr lang="en-US" i="1" dirty="0">
                <a:latin typeface="Garamond" panose="02020404030301010803" pitchFamily="18" charset="0"/>
              </a:rPr>
              <a:t> Foxo1</a:t>
            </a:r>
            <a:r>
              <a:rPr lang="en-US" dirty="0">
                <a:latin typeface="Garamond" panose="02020404030301010803" pitchFamily="18" charset="0"/>
              </a:rPr>
              <a:t> gene.  </a:t>
            </a:r>
            <a:endParaRPr lang="en-US" dirty="0">
              <a:latin typeface="Garamond" panose="02020404030301010803" pitchFamily="18" charset="0"/>
            </a:endParaRPr>
          </a:p>
        </p:txBody>
      </p:sp>
      <p:pic>
        <p:nvPicPr>
          <p:cNvPr id="4" name="图片 3"/>
          <p:cNvPicPr>
            <a:picLocks noChangeAspect="1"/>
          </p:cNvPicPr>
          <p:nvPr/>
        </p:nvPicPr>
        <p:blipFill>
          <a:blip r:embed="rId1"/>
          <a:stretch>
            <a:fillRect/>
          </a:stretch>
        </p:blipFill>
        <p:spPr>
          <a:xfrm>
            <a:off x="3582670" y="1170305"/>
            <a:ext cx="1238250" cy="942975"/>
          </a:xfrm>
          <a:prstGeom prst="rect">
            <a:avLst/>
          </a:prstGeom>
        </p:spPr>
      </p:pic>
      <p:graphicFrame>
        <p:nvGraphicFramePr>
          <p:cNvPr id="9" name="对象 8"/>
          <p:cNvGraphicFramePr/>
          <p:nvPr/>
        </p:nvGraphicFramePr>
        <p:xfrm>
          <a:off x="3582670" y="4430395"/>
          <a:ext cx="5114290" cy="547370"/>
        </p:xfrm>
        <a:graphic>
          <a:graphicData uri="http://schemas.openxmlformats.org/presentationml/2006/ole">
            <mc:AlternateContent xmlns:mc="http://schemas.openxmlformats.org/markup-compatibility/2006">
              <mc:Choice xmlns:v="urn:schemas-microsoft-com:vml" Requires="v">
                <p:oleObj spid="_x0000_s10" name="" r:id="rId2" imgW="5357495" imgH="596265" progId="Visio.Drawing.15">
                  <p:embed/>
                </p:oleObj>
              </mc:Choice>
              <mc:Fallback>
                <p:oleObj name="" r:id="rId2" imgW="5357495" imgH="596265" progId="Visio.Drawing.15">
                  <p:embed/>
                  <p:pic>
                    <p:nvPicPr>
                      <p:cNvPr id="0" name="图片 9"/>
                      <p:cNvPicPr/>
                      <p:nvPr/>
                    </p:nvPicPr>
                    <p:blipFill>
                      <a:blip r:embed="rId3"/>
                      <a:stretch>
                        <a:fillRect/>
                      </a:stretch>
                    </p:blipFill>
                    <p:spPr>
                      <a:xfrm>
                        <a:off x="3582670" y="4430395"/>
                        <a:ext cx="5114290" cy="547370"/>
                      </a:xfrm>
                      <a:prstGeom prst="rect">
                        <a:avLst/>
                      </a:prstGeom>
                    </p:spPr>
                  </p:pic>
                </p:oleObj>
              </mc:Fallback>
            </mc:AlternateContent>
          </a:graphicData>
        </a:graphic>
      </p:graphicFrame>
      <p:pic>
        <p:nvPicPr>
          <p:cNvPr id="8" name="Picture 7" descr="2.png"/>
          <p:cNvPicPr>
            <a:picLocks noChangeAspect="1"/>
          </p:cNvPicPr>
          <p:nvPr>
            <p:custDataLst>
              <p:tags r:id="rId4"/>
            </p:custDataLst>
          </p:nvPr>
        </p:nvPicPr>
        <p:blipFill>
          <a:blip r:embed="rId5"/>
          <a:stretch>
            <a:fillRect/>
          </a:stretch>
        </p:blipFill>
        <p:spPr>
          <a:xfrm>
            <a:off x="1545365" y="1607455"/>
            <a:ext cx="8640000" cy="900000"/>
          </a:xfrm>
          <a:prstGeom prst="rect">
            <a:avLst/>
          </a:prstGeom>
        </p:spPr>
      </p:pic>
      <p:pic>
        <p:nvPicPr>
          <p:cNvPr id="3" name="Picture 8" descr="5.png"/>
          <p:cNvPicPr>
            <a:picLocks noChangeAspect="1"/>
          </p:cNvPicPr>
          <p:nvPr>
            <p:custDataLst>
              <p:tags r:id="rId6"/>
            </p:custDataLst>
          </p:nvPr>
        </p:nvPicPr>
        <p:blipFill>
          <a:blip r:embed="rId7"/>
          <a:stretch>
            <a:fillRect/>
          </a:stretch>
        </p:blipFill>
        <p:spPr>
          <a:xfrm>
            <a:off x="1545365" y="2795455"/>
            <a:ext cx="8640000" cy="900000"/>
          </a:xfrm>
          <a:prstGeom prst="rect">
            <a:avLst/>
          </a:prstGeom>
        </p:spPr>
      </p:pic>
      <p:pic>
        <p:nvPicPr>
          <p:cNvPr id="6" name="Picture 9" descr="6.png"/>
          <p:cNvPicPr>
            <a:picLocks noChangeAspect="1"/>
          </p:cNvPicPr>
          <p:nvPr>
            <p:custDataLst>
              <p:tags r:id="rId8"/>
            </p:custDataLst>
          </p:nvPr>
        </p:nvPicPr>
        <p:blipFill>
          <a:blip r:embed="rId9"/>
          <a:stretch>
            <a:fillRect/>
          </a:stretch>
        </p:blipFill>
        <p:spPr>
          <a:xfrm>
            <a:off x="1545365" y="4415455"/>
            <a:ext cx="8640000" cy="900000"/>
          </a:xfrm>
          <a:prstGeom prst="rect">
            <a:avLst/>
          </a:prstGeom>
        </p:spPr>
      </p:pic>
      <p:sp>
        <p:nvSpPr>
          <p:cNvPr id="11" name="TextBox 10"/>
          <p:cNvSpPr txBox="1"/>
          <p:nvPr>
            <p:custDataLst>
              <p:tags r:id="rId10"/>
            </p:custDataLst>
          </p:nvPr>
        </p:nvSpPr>
        <p:spPr>
          <a:xfrm>
            <a:off x="6441365" y="2075455"/>
            <a:ext cx="864000" cy="108000"/>
          </a:xfrm>
          <a:prstGeom prst="rect">
            <a:avLst/>
          </a:prstGeom>
          <a:noFill/>
        </p:spPr>
        <p:txBody>
          <a:bodyPr wrap="none">
            <a:spAutoFit/>
          </a:bodyPr>
          <a:p/>
          <a:p>
            <a:pPr>
              <a:defRPr sz="1200" b="1">
                <a:latin typeface="Times New Roman" panose="02020603050405020304"/>
              </a:defRPr>
            </a:pPr>
            <a:r>
              <a:t>1</a:t>
            </a:r>
          </a:p>
        </p:txBody>
      </p:sp>
      <p:sp>
        <p:nvSpPr>
          <p:cNvPr id="12" name="TextBox 11"/>
          <p:cNvSpPr txBox="1"/>
          <p:nvPr>
            <p:custDataLst>
              <p:tags r:id="rId11"/>
            </p:custDataLst>
          </p:nvPr>
        </p:nvSpPr>
        <p:spPr>
          <a:xfrm>
            <a:off x="8709365" y="2075455"/>
            <a:ext cx="864000" cy="108000"/>
          </a:xfrm>
          <a:prstGeom prst="rect">
            <a:avLst/>
          </a:prstGeom>
          <a:noFill/>
        </p:spPr>
        <p:txBody>
          <a:bodyPr wrap="none">
            <a:spAutoFit/>
          </a:bodyPr>
          <a:p/>
          <a:p>
            <a:pPr>
              <a:defRPr sz="1200" b="1">
                <a:latin typeface="Times New Roman" panose="02020603050405020304"/>
              </a:defRPr>
            </a:pPr>
            <a:r>
              <a:t>2</a:t>
            </a:r>
          </a:p>
        </p:txBody>
      </p:sp>
      <p:sp>
        <p:nvSpPr>
          <p:cNvPr id="7" name="TextBox 12"/>
          <p:cNvSpPr txBox="1"/>
          <p:nvPr>
            <p:custDataLst>
              <p:tags r:id="rId12"/>
            </p:custDataLst>
          </p:nvPr>
        </p:nvSpPr>
        <p:spPr>
          <a:xfrm>
            <a:off x="7809364" y="3227454"/>
            <a:ext cx="864000" cy="108000"/>
          </a:xfrm>
          <a:prstGeom prst="rect">
            <a:avLst/>
          </a:prstGeom>
          <a:noFill/>
        </p:spPr>
        <p:txBody>
          <a:bodyPr wrap="none">
            <a:spAutoFit/>
          </a:bodyPr>
          <a:p/>
          <a:p>
            <a:pPr>
              <a:defRPr sz="1200" b="1">
                <a:latin typeface="Times New Roman" panose="02020603050405020304"/>
              </a:defRPr>
            </a:pPr>
            <a: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a:xfrm>
            <a:off x="838200" y="1485900"/>
            <a:ext cx="10515600" cy="4485005"/>
          </a:xfrm>
        </p:spPr>
        <p:txBody>
          <a:bodyPr>
            <a:normAutofit lnSpcReduction="10000"/>
          </a:bodyPr>
          <a:lstStyle/>
          <a:p>
            <a:pPr fontAlgn="auto">
              <a:lnSpc>
                <a:spcPct val="100000"/>
              </a:lnSpc>
              <a:spcAft>
                <a:spcPts val="1000"/>
              </a:spcAft>
            </a:pPr>
            <a:r>
              <a:rPr lang="en-US" sz="2400" dirty="0"/>
              <a:t>The </a:t>
            </a:r>
            <a:r>
              <a:rPr lang="en-US" sz="2400" i="1" dirty="0"/>
              <a:t>Foxo1</a:t>
            </a:r>
            <a:r>
              <a:rPr lang="en-US" sz="2400" dirty="0"/>
              <a:t> gene has1 transcripts. According to the structure of </a:t>
            </a:r>
            <a:r>
              <a:rPr lang="en-US" sz="2400" i="1" dirty="0"/>
              <a:t>Foxo1</a:t>
            </a:r>
            <a:r>
              <a:rPr lang="en-US" sz="2400" dirty="0"/>
              <a:t> gene, exon1-10 of </a:t>
            </a:r>
            <a:r>
              <a:rPr lang="en-US" sz="2400" i="1" dirty="0"/>
              <a:t>Foxo1</a:t>
            </a:r>
            <a:r>
              <a:rPr lang="en-US" sz="2400" dirty="0"/>
              <a:t>-201 (</a:t>
            </a:r>
            <a:r>
              <a:rPr lang="en-US" dirty="0">
                <a:sym typeface="+mn-ea"/>
              </a:rPr>
              <a:t>ENSMUST00000053764.7</a:t>
            </a:r>
            <a:r>
              <a:rPr lang="en-US" sz="2400" dirty="0"/>
              <a:t>) transcript is recommended as the knockout region. The region contains </a:t>
            </a:r>
            <a:r>
              <a:rPr lang="en-US">
                <a:sym typeface="+mn-ea"/>
              </a:rPr>
              <a:t>promoter region and exon1</a:t>
            </a:r>
            <a:r>
              <a:rPr lang="en-US" sz="2400" dirty="0">
                <a:solidFill>
                  <a:schemeClr val="tx1"/>
                </a:solidFill>
              </a:rPr>
              <a:t>. Knock</a:t>
            </a:r>
            <a:r>
              <a:rPr lang="en-US" sz="2400" dirty="0">
                <a:solidFill>
                  <a:schemeClr val="tx1"/>
                </a:solidFill>
              </a:rPr>
              <a:t>ing out the region will result in disruption of protein function. </a:t>
            </a:r>
            <a:endParaRPr lang="en-US" sz="2400" dirty="0">
              <a:solidFill>
                <a:schemeClr val="tx1"/>
              </a:solidFill>
            </a:endParaRPr>
          </a:p>
          <a:p>
            <a:pPr fontAlgn="auto">
              <a:lnSpc>
                <a:spcPct val="100000"/>
              </a:lnSpc>
            </a:pPr>
            <a:r>
              <a:t>In this project we use CRISPR/Cas9 technology to modify</a:t>
            </a:r>
            <a:r>
              <a:rPr i="1"/>
              <a:t> Foxo1</a:t>
            </a:r>
            <a:r>
              <a:t> gene. The brief process is as follows: gRNA was</a:t>
            </a:r>
            <a:r>
              <a:rPr lang="en-US"/>
              <a:t> </a:t>
            </a:r>
            <a:r>
              <a:t>transcribed in vitro.Cas9 and gRNA were microinjected into the fertilized eggs of C57BL/6J mice.Fertilized eggs were</a:t>
            </a:r>
            <a:r>
              <a:rPr lang="en-US"/>
              <a:t> </a:t>
            </a:r>
            <a:r>
              <a:t>transplanted to obtain positive F0 mice which were confirmed by PCR and sequencing. A stable F1 generation mouse</a:t>
            </a:r>
            <a:r>
              <a:rPr lang="en-US"/>
              <a:t> </a:t>
            </a:r>
            <a:r>
              <a:t>model was obtained by mating positive F0 generation mice with C57BL/6J mice.</a:t>
            </a:r>
          </a:p>
          <a:p>
            <a:pPr fontAlgn="auto">
              <a:lnSpc>
                <a:spcPct val="100000"/>
              </a:lnSpc>
            </a:pPr>
            <a:endParaRPr lang="en-US" sz="2400" dirty="0">
              <a:solidFill>
                <a:schemeClr val="tx1"/>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903913"/>
            <a:ext cx="3745705" cy="369332"/>
          </a:xfrm>
          <a:prstGeom prst="rect">
            <a:avLst/>
          </a:prstGeom>
          <a:noFill/>
        </p:spPr>
        <p:txBody>
          <a:bodyPr wrap="none" rtlCol="0">
            <a:spAutoFit/>
          </a:bodyPr>
          <a:p>
            <a:r>
              <a:rPr lang="en-US" dirty="0">
                <a:latin typeface="Garamond" panose="02020404030301010803" pitchFamily="18" charset="0"/>
              </a:rPr>
              <a:t>Source: https://</a:t>
            </a:r>
            <a:r>
              <a:rPr lang="en-US" dirty="0" err="1">
                <a:latin typeface="Garamond" panose="02020404030301010803" pitchFamily="18" charset="0"/>
              </a:rPr>
              <a:t>www.ncbi.nlm.nih.gov</a:t>
            </a:r>
            <a:r>
              <a:rPr lang="en-US" dirty="0">
                <a:latin typeface="Garamond" panose="02020404030301010803" pitchFamily="18" charset="0"/>
              </a:rPr>
              <a:t>/</a:t>
            </a:r>
            <a:endParaRPr lang="en-US" dirty="0">
              <a:latin typeface="Garamond" panose="02020404030301010803" pitchFamily="18" charset="0"/>
            </a:endParaRPr>
          </a:p>
        </p:txBody>
      </p:sp>
      <p:pic>
        <p:nvPicPr>
          <p:cNvPr id="5" name="图片 4"/>
          <p:cNvPicPr>
            <a:picLocks noChangeAspect="1"/>
          </p:cNvPicPr>
          <p:nvPr>
            <p:custDataLst>
              <p:tags r:id="rId1"/>
            </p:custDataLst>
          </p:nvPr>
        </p:nvPicPr>
        <p:blipFill>
          <a:blip r:embed="rId2"/>
          <a:stretch>
            <a:fillRect/>
          </a:stretch>
        </p:blipFill>
        <p:spPr>
          <a:xfrm>
            <a:off x="838200" y="1251585"/>
            <a:ext cx="10432415" cy="47586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0"/>
            <a:ext cx="10515600" cy="1325563"/>
          </a:xfrm>
        </p:spPr>
        <p:txBody>
          <a:bodyPr/>
          <a:lstStyle/>
          <a:p>
            <a:r>
              <a:rPr lang="en-US" dirty="0"/>
              <a:t>Transcript Information</a:t>
            </a:r>
            <a:endParaRPr lang="en-US" dirty="0"/>
          </a:p>
        </p:txBody>
      </p:sp>
      <p:sp>
        <p:nvSpPr>
          <p:cNvPr id="7" name="TextBox 6"/>
          <p:cNvSpPr txBox="1"/>
          <p:nvPr/>
        </p:nvSpPr>
        <p:spPr>
          <a:xfrm>
            <a:off x="7782144" y="5949950"/>
            <a:ext cx="3332579" cy="369332"/>
          </a:xfrm>
          <a:prstGeom prst="rect">
            <a:avLst/>
          </a:prstGeom>
          <a:noFill/>
        </p:spPr>
        <p:txBody>
          <a:bodyPr wrap="none" rtlCol="0">
            <a:spAutoFit/>
          </a:bodyPr>
          <a:lstStyle/>
          <a:p>
            <a:r>
              <a:rPr lang="en-US" dirty="0">
                <a:latin typeface="Garamond" panose="02020404030301010803" pitchFamily="18" charset="0"/>
              </a:rPr>
              <a:t>Source: https://</a:t>
            </a:r>
            <a:r>
              <a:rPr lang="en-US" dirty="0" err="1">
                <a:latin typeface="Garamond" panose="02020404030301010803" pitchFamily="18" charset="0"/>
              </a:rPr>
              <a:t>www.ensembl.org</a:t>
            </a:r>
            <a:endParaRPr lang="en-US" dirty="0">
              <a:latin typeface="Garamond" panose="02020404030301010803" pitchFamily="18" charset="0"/>
            </a:endParaRPr>
          </a:p>
        </p:txBody>
      </p:sp>
      <p:sp>
        <p:nvSpPr>
          <p:cNvPr id="5" name="TextBox 6"/>
          <p:cNvSpPr txBox="1"/>
          <p:nvPr/>
        </p:nvSpPr>
        <p:spPr>
          <a:xfrm>
            <a:off x="183600" y="1126780"/>
            <a:ext cx="7196455" cy="460375"/>
          </a:xfrm>
          <a:prstGeom prst="rect">
            <a:avLst/>
          </a:prstGeom>
          <a:noFill/>
        </p:spPr>
        <p:txBody>
          <a:bodyPr wrap="none">
            <a:spAutoFit/>
          </a:bodyPr>
          <a:p>
            <a:r>
              <a:rPr lang="en-US" sz="2400" dirty="0">
                <a:latin typeface="Garamond" panose="02020404030301010803" pitchFamily="18" charset="0"/>
              </a:rPr>
              <a:t>The gene has 1 transcripts, all transcripts are shown below: </a:t>
            </a:r>
            <a:endParaRPr lang="en-US" sz="2400" dirty="0">
              <a:latin typeface="Garamond" panose="02020404030301010803" pitchFamily="18" charset="0"/>
            </a:endParaRPr>
          </a:p>
        </p:txBody>
      </p:sp>
      <p:sp>
        <p:nvSpPr>
          <p:cNvPr id="9" name="TextBox 8"/>
          <p:cNvSpPr txBox="1"/>
          <p:nvPr/>
        </p:nvSpPr>
        <p:spPr>
          <a:xfrm>
            <a:off x="183600" y="3615105"/>
            <a:ext cx="11198860" cy="460375"/>
          </a:xfrm>
          <a:prstGeom prst="rect">
            <a:avLst/>
          </a:prstGeom>
          <a:noFill/>
        </p:spPr>
        <p:txBody>
          <a:bodyPr wrap="none">
            <a:spAutoFit/>
          </a:bodyPr>
          <a:p>
            <a:r>
              <a:rPr lang="en-US" sz="2400" dirty="0">
                <a:latin typeface="Garamond" panose="02020404030301010803" pitchFamily="18" charset="0"/>
              </a:rPr>
              <a:t>The strategy is based on the design of </a:t>
            </a:r>
            <a:r>
              <a:rPr lang="en-US" sz="2400" i="1" dirty="0">
                <a:latin typeface="Garamond" panose="02020404030301010803" pitchFamily="18" charset="0"/>
              </a:rPr>
              <a:t>Foxo1</a:t>
            </a:r>
            <a:r>
              <a:rPr lang="en-US" sz="2400" dirty="0">
                <a:latin typeface="Garamond" panose="02020404030301010803" pitchFamily="18" charset="0"/>
              </a:rPr>
              <a:t>-201 transcript, the transcription is shown below:</a:t>
            </a:r>
            <a:endParaRPr lang="en-US" sz="2400" dirty="0">
              <a:latin typeface="Garamond" panose="02020404030301010803" pitchFamily="18" charset="0"/>
            </a:endParaRPr>
          </a:p>
        </p:txBody>
      </p:sp>
      <p:pic>
        <p:nvPicPr>
          <p:cNvPr id="3" name="图片 2"/>
          <p:cNvPicPr>
            <a:picLocks noChangeAspect="1"/>
          </p:cNvPicPr>
          <p:nvPr>
            <p:custDataLst>
              <p:tags r:id="rId1"/>
            </p:custDataLst>
          </p:nvPr>
        </p:nvPicPr>
        <p:blipFill>
          <a:blip r:embed="rId2"/>
          <a:stretch>
            <a:fillRect/>
          </a:stretch>
        </p:blipFill>
        <p:spPr>
          <a:xfrm>
            <a:off x="415925" y="1797050"/>
            <a:ext cx="9610725" cy="48577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325120" y="4433570"/>
            <a:ext cx="10627360" cy="7905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Genomic </a:t>
            </a:r>
            <a:r>
              <a:rPr lang="en-US" dirty="0" err="1"/>
              <a:t>Information</a:t>
            </a:r>
            <a:endParaRPr lang="en-US" strike="dblStrike" dirty="0"/>
          </a:p>
        </p:txBody>
      </p:sp>
      <p:sp>
        <p:nvSpPr>
          <p:cNvPr id="5" name="TextBox 4"/>
          <p:cNvSpPr txBox="1"/>
          <p:nvPr/>
        </p:nvSpPr>
        <p:spPr>
          <a:xfrm>
            <a:off x="4501830" y="6308209"/>
            <a:ext cx="3188335" cy="368300"/>
          </a:xfrm>
          <a:prstGeom prst="rect">
            <a:avLst/>
          </a:prstGeom>
          <a:noFill/>
        </p:spPr>
        <p:txBody>
          <a:bodyPr wrap="none" rtlCol="0">
            <a:spAutoFit/>
          </a:bodyPr>
          <a:lstStyle/>
          <a:p>
            <a:pPr algn="ctr"/>
            <a:r>
              <a:rPr lang="en-US" dirty="0">
                <a:latin typeface="Garamond" panose="02020404030301010803" pitchFamily="18" charset="0"/>
              </a:rPr>
              <a:t>Source: </a:t>
            </a:r>
            <a:r>
              <a:rPr lang="en-US" dirty="0">
                <a:latin typeface="Garamond" panose="02020404030301010803" pitchFamily="18" charset="0"/>
                <a:sym typeface="+mn-ea"/>
              </a:rPr>
              <a:t>: https://</a:t>
            </a:r>
            <a:r>
              <a:rPr lang="en-US" dirty="0" err="1">
                <a:latin typeface="Garamond" panose="02020404030301010803" pitchFamily="18" charset="0"/>
                <a:sym typeface="+mn-ea"/>
              </a:rPr>
              <a:t>www.ensembl.org</a:t>
            </a:r>
            <a:endParaRPr lang="en-US" dirty="0">
              <a:latin typeface="Garamond" panose="02020404030301010803" pitchFamily="18" charset="0"/>
            </a:endParaRPr>
          </a:p>
        </p:txBody>
      </p:sp>
      <p:sp>
        <p:nvSpPr>
          <p:cNvPr id="6" name="文本框 5"/>
          <p:cNvSpPr txBox="1"/>
          <p:nvPr/>
        </p:nvSpPr>
        <p:spPr>
          <a:xfrm>
            <a:off x="6083300" y="3549650"/>
            <a:ext cx="1809115" cy="368300"/>
          </a:xfrm>
          <a:prstGeom prst="rect">
            <a:avLst/>
          </a:prstGeom>
          <a:noFill/>
        </p:spPr>
        <p:txBody>
          <a:bodyPr wrap="square" rtlCol="0">
            <a:spAutoFit/>
          </a:bodyPr>
          <a:p>
            <a:r>
              <a:rPr lang="en-US" altLang="zh-CN">
                <a:solidFill>
                  <a:srgbClr val="FF0000"/>
                </a:solidFill>
              </a:rPr>
              <a:t>KO region</a:t>
            </a:r>
            <a:endParaRPr lang="en-US" altLang="zh-CN">
              <a:solidFill>
                <a:srgbClr val="FF0000"/>
              </a:solidFill>
            </a:endParaRPr>
          </a:p>
        </p:txBody>
      </p:sp>
      <p:pic>
        <p:nvPicPr>
          <p:cNvPr id="7" name="图片 6"/>
          <p:cNvPicPr>
            <a:picLocks noChangeAspect="1"/>
          </p:cNvPicPr>
          <p:nvPr>
            <p:custDataLst>
              <p:tags r:id="rId1"/>
            </p:custDataLst>
          </p:nvPr>
        </p:nvPicPr>
        <p:blipFill>
          <a:blip r:embed="rId2"/>
          <a:stretch>
            <a:fillRect/>
          </a:stretch>
        </p:blipFill>
        <p:spPr>
          <a:xfrm>
            <a:off x="640080" y="1308100"/>
            <a:ext cx="10911205" cy="36455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501830" y="6308209"/>
            <a:ext cx="3188335" cy="368300"/>
          </a:xfrm>
          <a:prstGeom prst="rect">
            <a:avLst/>
          </a:prstGeom>
          <a:noFill/>
        </p:spPr>
        <p:txBody>
          <a:bodyPr wrap="none" rtlCol="0">
            <a:spAutoFit/>
          </a:bodyPr>
          <a:lstStyle/>
          <a:p>
            <a:pPr algn="ctr"/>
            <a:r>
              <a:rPr lang="en-US" dirty="0">
                <a:latin typeface="Garamond" panose="02020404030301010803" pitchFamily="18" charset="0"/>
              </a:rPr>
              <a:t>Source: </a:t>
            </a:r>
            <a:r>
              <a:rPr lang="en-US" dirty="0">
                <a:latin typeface="Garamond" panose="02020404030301010803" pitchFamily="18" charset="0"/>
                <a:sym typeface="+mn-ea"/>
              </a:rPr>
              <a:t>: https://</a:t>
            </a:r>
            <a:r>
              <a:rPr lang="en-US" dirty="0" err="1">
                <a:latin typeface="Garamond" panose="02020404030301010803" pitchFamily="18" charset="0"/>
                <a:sym typeface="+mn-ea"/>
              </a:rPr>
              <a:t>www.ensembl.org</a:t>
            </a:r>
            <a:endParaRPr lang="en-US" dirty="0">
              <a:latin typeface="Garamond" panose="02020404030301010803" pitchFamily="18" charset="0"/>
            </a:endParaRPr>
          </a:p>
        </p:txBody>
      </p:sp>
      <p:pic>
        <p:nvPicPr>
          <p:cNvPr id="4" name="图片 3"/>
          <p:cNvPicPr>
            <a:picLocks noChangeAspect="1"/>
          </p:cNvPicPr>
          <p:nvPr>
            <p:custDataLst>
              <p:tags r:id="rId1"/>
            </p:custDataLst>
          </p:nvPr>
        </p:nvPicPr>
        <p:blipFill>
          <a:blip r:embed="rId2"/>
          <a:stretch>
            <a:fillRect/>
          </a:stretch>
        </p:blipFill>
        <p:spPr>
          <a:xfrm>
            <a:off x="565785" y="1434465"/>
            <a:ext cx="11079480" cy="36963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a:t>
            </a:r>
            <a:r>
              <a:rPr lang="en-US" dirty="0"/>
              <a:t>Information (MGI) </a:t>
            </a:r>
            <a:endParaRPr lang="en-US" dirty="0"/>
          </a:p>
        </p:txBody>
      </p:sp>
      <p:sp>
        <p:nvSpPr>
          <p:cNvPr id="6" name="TextBox 5"/>
          <p:cNvSpPr txBox="1"/>
          <p:nvPr/>
        </p:nvSpPr>
        <p:spPr>
          <a:xfrm>
            <a:off x="4200577" y="6308209"/>
            <a:ext cx="3790846" cy="369332"/>
          </a:xfrm>
          <a:prstGeom prst="rect">
            <a:avLst/>
          </a:prstGeom>
          <a:noFill/>
        </p:spPr>
        <p:txBody>
          <a:bodyPr wrap="none" rtlCol="0">
            <a:spAutoFit/>
          </a:bodyPr>
          <a:lstStyle/>
          <a:p>
            <a:r>
              <a:rPr lang="en-US" dirty="0">
                <a:latin typeface="Garamond" panose="02020404030301010803" pitchFamily="18" charset="0"/>
              </a:rPr>
              <a:t>Source: https://</a:t>
            </a:r>
            <a:r>
              <a:rPr lang="en-US" dirty="0" err="1">
                <a:latin typeface="Garamond" panose="02020404030301010803" pitchFamily="18" charset="0"/>
              </a:rPr>
              <a:t>www.informatics.jax.org</a:t>
            </a:r>
            <a:endParaRPr lang="en-US" dirty="0">
              <a:latin typeface="Garamond" panose="02020404030301010803" pitchFamily="18" charset="0"/>
            </a:endParaRPr>
          </a:p>
        </p:txBody>
      </p:sp>
      <p:sp>
        <p:nvSpPr>
          <p:cNvPr id="5" name="文本框 4"/>
          <p:cNvSpPr txBox="1"/>
          <p:nvPr/>
        </p:nvSpPr>
        <p:spPr>
          <a:xfrm>
            <a:off x="838200" y="4349750"/>
            <a:ext cx="10354310" cy="1252855"/>
          </a:xfrm>
          <a:prstGeom prst="rect">
            <a:avLst/>
          </a:prstGeom>
          <a:noFill/>
        </p:spPr>
        <p:txBody>
          <a:bodyPr wrap="square" rtlCol="0" anchor="t">
            <a:noAutofit/>
          </a:bodyPr>
          <a:p>
            <a:pPr indent="0" algn="l" fontAlgn="auto">
              <a:spcBef>
                <a:spcPts val="0"/>
              </a:spcBef>
              <a:spcAft>
                <a:spcPts val="0"/>
              </a:spcAft>
              <a:buClrTx/>
              <a:buSzTx/>
              <a:buFont typeface="Arial" panose="020B0604020202020204" pitchFamily="34" charset="0"/>
              <a:buNone/>
            </a:pPr>
            <a:r>
              <a:rPr lang="en-US" sz="2400" dirty="0">
                <a:latin typeface="Garamond" panose="02020404030301010803" pitchFamily="18" charset="0"/>
                <a:sym typeface="+mn-ea"/>
              </a:rPr>
              <a:t>Homozygous null embryos die at E10.5-E11.5 from vasculature defects. Heterozygote null mice have slightly elevated glycogen levels. Conditionally targeted homozygotes display hemangiomas or defects in nave T cell homeostasis depending on the targeted cell type.</a:t>
            </a:r>
            <a:endParaRPr lang="en-US" sz="2400" dirty="0">
              <a:latin typeface="Garamond" panose="02020404030301010803" pitchFamily="18" charset="0"/>
            </a:endParaRPr>
          </a:p>
          <a:p>
            <a:pPr marL="228600" indent="-228600" algn="l" fontAlgn="auto">
              <a:spcBef>
                <a:spcPts val="0"/>
              </a:spcBef>
              <a:spcAft>
                <a:spcPts val="0"/>
              </a:spcAft>
              <a:buClrTx/>
              <a:buSzTx/>
              <a:buFont typeface="Arial" panose="020B0604020202020204" pitchFamily="34" charset="0"/>
              <a:buChar char="•"/>
            </a:pPr>
            <a:endParaRPr lang="en-US" sz="2400" dirty="0">
              <a:latin typeface="Garamond" panose="02020404030301010803" pitchFamily="18" charset="0"/>
            </a:endParaRPr>
          </a:p>
        </p:txBody>
      </p:sp>
      <p:pic>
        <p:nvPicPr>
          <p:cNvPr id="3" name="图片 2"/>
          <p:cNvPicPr>
            <a:picLocks noChangeAspect="1"/>
          </p:cNvPicPr>
          <p:nvPr>
            <p:custDataLst>
              <p:tags r:id="rId1"/>
            </p:custDataLst>
          </p:nvPr>
        </p:nvPicPr>
        <p:blipFill>
          <a:blip r:embed="rId2"/>
          <a:stretch>
            <a:fillRect/>
          </a:stretch>
        </p:blipFill>
        <p:spPr>
          <a:xfrm>
            <a:off x="1206500" y="1393825"/>
            <a:ext cx="8169910" cy="297688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COMMONDATA" val="eyJoZGlkIjoiNzY5NTk1NTM0ZWE2OThmZDdkNzRkOGMwNjcxMGJmZjEifQ=="/>
  <p:tag name="KSO_WPP_MARK_KEY" val="472680ee-00fc-4dbf-bfe0-b758c503046d"/>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 name="KSO_WM_UNIT_PLACING_PICTURE_USER_VIEWPORT" val="{&quot;height&quot;:7875,&quot;width&quot;:1726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2115</Words>
  <Application>WPS 演示</Application>
  <PresentationFormat>Widescreen</PresentationFormat>
  <Paragraphs>61</Paragraphs>
  <Slides>10</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21" baseType="lpstr">
      <vt:lpstr>Arial</vt:lpstr>
      <vt:lpstr>宋体</vt:lpstr>
      <vt:lpstr>Wingdings</vt:lpstr>
      <vt:lpstr>Garamond</vt:lpstr>
      <vt:lpstr>Times New Roman</vt:lpstr>
      <vt:lpstr>微软雅黑</vt:lpstr>
      <vt:lpstr>Arial Unicode MS</vt:lpstr>
      <vt:lpstr>方正舒体</vt:lpstr>
      <vt:lpstr>Calibri</vt:lpstr>
      <vt:lpstr>Office Theme</vt:lpstr>
      <vt:lpstr>Visio.Drawing.15</vt:lpstr>
      <vt:lpstr>Ltbr Cas9-KO Strategy</vt:lpstr>
      <vt:lpstr>Overview</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linda王</cp:lastModifiedBy>
  <cp:revision>38</cp:revision>
  <dcterms:created xsi:type="dcterms:W3CDTF">2022-05-17T15:47:00Z</dcterms:created>
  <dcterms:modified xsi:type="dcterms:W3CDTF">2023-02-16T05:26:40Z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673FEE58D1AB4DD0AA12184A0C3738E0</vt:lpwstr>
  </property>
  <property fmtid="{D5CDD505-2E9C-101B-9397-08002B2CF9AE}" pid="3" name="KSOProductBuildVer">
    <vt:lpwstr>2052-11.1.0.12980</vt:lpwstr>
  </property>
</Properties>
</file>