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97C"/>
    <a:srgbClr val="6F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00"/>
    <p:restoredTop sz="95833"/>
  </p:normalViewPr>
  <p:slideViewPr>
    <p:cSldViewPr snapToGrid="0" snapToObjects="1">
      <p:cViewPr varScale="1">
        <p:scale>
          <a:sx n="67" d="100"/>
          <a:sy n="67" d="100"/>
        </p:scale>
        <p:origin x="46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6B1-4E78-DF48-91CB-935B8AD2238C}" type="doc">
      <dgm:prSet loTypeId="urn:microsoft.com/office/officeart/2005/8/layout/vList2#1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CB26AE7-465F-4743-901A-0630057A991F}">
      <dgm:prSet phldrT="[Text]"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r>
            <a:rPr sz="3800"/>
            <a:t/>
          </a:r>
          <a:endParaRPr sz="3800"/>
        </a:p>
      </dgm:t>
    </dgm:pt>
    <dgm:pt modelId="{D402D1AA-614A-0E45-82A3-B796A1268F24}" cxnId="{210C7E25-0367-4495-B410-6180700691F4}" type="parTrans">
      <dgm:prSet/>
      <dgm:spPr/>
      <dgm:t>
        <a:bodyPr/>
        <a:lstStyle/>
        <a:p>
          <a:endParaRPr lang="en-US"/>
        </a:p>
      </dgm:t>
    </dgm:pt>
    <dgm:pt modelId="{393079BF-6C01-4449-8275-B8C54EB72FE3}" cxnId="{210C7E25-0367-4495-B410-6180700691F4}" type="sibTrans">
      <dgm:prSet/>
      <dgm:spPr/>
      <dgm:t>
        <a:bodyPr/>
        <a:lstStyle/>
        <a:p>
          <a:endParaRPr lang="en-US"/>
        </a:p>
      </dgm:t>
    </dgm:pt>
    <dgm:pt modelId="{CADEC6DB-422D-D84D-8965-1C621AB8AAB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  <a:sym typeface="+mn-ea"/>
            </a:rPr>
            <a:t>Jak3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B414BADE-7F9C-F946-A633-D8D81435ABB7}" cxnId="{B8F3A2D2-5464-4129-A56B-8E567CE29F89}" type="parTrans">
      <dgm:prSet/>
      <dgm:spPr/>
      <dgm:t>
        <a:bodyPr/>
        <a:lstStyle/>
        <a:p>
          <a:endParaRPr lang="en-US"/>
        </a:p>
      </dgm:t>
    </dgm:pt>
    <dgm:pt modelId="{7D57BDB3-1B85-9948-B298-9CB013C0BFE4}" cxnId="{B8F3A2D2-5464-4129-A56B-8E567CE29F89}" type="sibTrans">
      <dgm:prSet/>
      <dgm:spPr/>
      <dgm:t>
        <a:bodyPr/>
        <a:lstStyle/>
        <a:p>
          <a:endParaRPr lang="en-US"/>
        </a:p>
      </dgm:t>
    </dgm:pt>
    <dgm:pt modelId="{2D48C8B8-0F18-E549-BB65-F2838328A65F}">
      <dgm:prSet phldrT="[Text]" custT="1"/>
      <dgm:spPr>
        <a:solidFill>
          <a:srgbClr val="08897C"/>
        </a:solidFill>
      </dgm:spPr>
      <dgm:t>
        <a:bodyPr/>
        <a:lstStyle/>
        <a:p>
          <a:r>
            <a:rPr lang="en-US" sz="3200" b="1" dirty="0">
              <a:latin typeface="Garamond" panose="02020404030301010803" pitchFamily="18" charset="0"/>
            </a:rPr>
            <a:t>Project Type</a:t>
          </a:r>
        </a:p>
      </dgm:t>
    </dgm:pt>
    <dgm:pt modelId="{5BD62117-F9D2-EC4C-9B61-ADD9B7ACCD41}" cxnId="{A1C44D6B-CAC7-421A-9726-322B02767FD1}" type="parTrans">
      <dgm:prSet/>
      <dgm:spPr/>
      <dgm:t>
        <a:bodyPr/>
        <a:lstStyle/>
        <a:p>
          <a:endParaRPr lang="en-US"/>
        </a:p>
      </dgm:t>
    </dgm:pt>
    <dgm:pt modelId="{8CC44673-AFB5-D346-B147-464BC00DF372}" cxnId="{A1C44D6B-CAC7-421A-9726-322B02767FD1}" type="sibTrans">
      <dgm:prSet/>
      <dgm:spPr/>
      <dgm:t>
        <a:bodyPr/>
        <a:lstStyle/>
        <a:p>
          <a:endParaRPr lang="en-US"/>
        </a:p>
      </dgm:t>
    </dgm:pt>
    <dgm:pt modelId="{B5107C1F-E174-874C-BA5A-889F31EF0B1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Cas9-CKO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7E5DC4E2-0841-0847-B4A7-F24E19C77E58}" cxnId="{0AB28745-32F7-4CB8-B85D-1C11A2BE2D16}" type="parTrans">
      <dgm:prSet/>
      <dgm:spPr/>
      <dgm:t>
        <a:bodyPr/>
        <a:lstStyle/>
        <a:p>
          <a:endParaRPr lang="en-US"/>
        </a:p>
      </dgm:t>
    </dgm:pt>
    <dgm:pt modelId="{B257E00B-0A3C-894F-BB34-138AA7E39C24}" cxnId="{0AB28745-32F7-4CB8-B85D-1C11A2BE2D16}" type="sibTrans">
      <dgm:prSet/>
      <dgm:spPr/>
      <dgm:t>
        <a:bodyPr/>
        <a:lstStyle/>
        <a:p>
          <a:endParaRPr lang="en-US"/>
        </a:p>
      </dgm:t>
    </dgm:pt>
    <dgm:pt modelId="{C358F1D2-FA7A-2C4F-A28C-4F9F9CEDDAFE}">
      <dgm:prSet phldr="0" custT="1"/>
      <dgm:spPr>
        <a:solidFill>
          <a:srgbClr val="08897C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r>
            <a:rPr sz="3800"/>
            <a:t/>
          </a:r>
          <a:endParaRPr sz="3800"/>
        </a:p>
      </dgm:t>
    </dgm:pt>
    <dgm:pt modelId="{A54D4579-47D0-F641-9D78-CA4D66155D27}" cxnId="{CB5A631C-2484-461E-AAAE-176D07BCD023}" type="parTrans">
      <dgm:prSet/>
      <dgm:spPr/>
      <dgm:t>
        <a:bodyPr/>
        <a:lstStyle/>
        <a:p>
          <a:endParaRPr lang="en-US"/>
        </a:p>
      </dgm:t>
    </dgm:pt>
    <dgm:pt modelId="{19A99458-C32F-794B-AF2A-C6E67A8CDEFF}" cxnId="{CB5A631C-2484-461E-AAAE-176D07BCD023}" type="sibTrans">
      <dgm:prSet/>
      <dgm:spPr/>
      <dgm:t>
        <a:bodyPr/>
        <a:lstStyle/>
        <a:p>
          <a:endParaRPr lang="en-US"/>
        </a:p>
      </dgm:t>
    </dgm:pt>
    <dgm:pt modelId="{CC5C15DA-7DBE-774F-8689-4D4788050EE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Garamond" panose="02020404030301010803" pitchFamily="18" charset="0"/>
            </a:rPr>
            <a:t>C57BL/6J</a:t>
          </a:r>
          <a:r>
            <a:rPr lang="en-US" dirty="0">
              <a:latin typeface="Garamond" panose="02020404030301010803" pitchFamily="18" charset="0"/>
            </a:rPr>
            <a:t>Gpt</a:t>
          </a:r>
          <a:r>
            <a:rPr lang="en-US" dirty="0">
              <a:latin typeface="Garamond" panose="02020404030301010803" pitchFamily="18" charset="0"/>
            </a:rPr>
            <a:t/>
          </a:r>
          <a:endParaRPr lang="en-US" dirty="0">
            <a:latin typeface="Garamond" panose="02020404030301010803" pitchFamily="18" charset="0"/>
          </a:endParaRPr>
        </a:p>
      </dgm:t>
    </dgm:pt>
    <dgm:pt modelId="{251A7B1A-636C-F948-BAB8-68EDAC24FBD7}" cxnId="{347C1C0B-624A-4B72-AB02-43C41A201B30}" type="parTrans">
      <dgm:prSet/>
      <dgm:spPr/>
      <dgm:t>
        <a:bodyPr/>
        <a:lstStyle/>
        <a:p>
          <a:endParaRPr lang="en-US"/>
        </a:p>
      </dgm:t>
    </dgm:pt>
    <dgm:pt modelId="{F98055E5-22C3-0F45-9BC1-AE72A1702CAD}" cxnId="{347C1C0B-624A-4B72-AB02-43C41A201B30}" type="sibTrans">
      <dgm:prSet/>
      <dgm:spPr/>
      <dgm:t>
        <a:bodyPr/>
        <a:lstStyle/>
        <a:p>
          <a:endParaRPr lang="en-US"/>
        </a:p>
      </dgm:t>
    </dgm:pt>
    <dgm:pt modelId="{C965FC90-77B7-5745-94C1-39117BFE1CAA}" type="pres">
      <dgm:prSet presAssocID="{1BBE26B1-4E78-DF48-91CB-935B8AD2238C}" presName="linear" presStyleCnt="0">
        <dgm:presLayoutVars>
          <dgm:animLvl val="lvl"/>
          <dgm:resizeHandles val="exact"/>
        </dgm:presLayoutVars>
      </dgm:prSet>
      <dgm:spPr/>
    </dgm:pt>
    <dgm:pt modelId="{DDBBE390-7A4B-1B49-9BF9-ED03157B622D}" type="pres">
      <dgm:prSet presAssocID="{2CB26AE7-465F-4743-901A-0630057A991F}" presName="parentText" presStyleLbl="node1" presStyleIdx="0" presStyleCnt="3" custLinFactNeighborX="19290" custLinFactNeighborY="-7190">
        <dgm:presLayoutVars>
          <dgm:chMax val="0"/>
          <dgm:bulletEnabled val="1"/>
        </dgm:presLayoutVars>
      </dgm:prSet>
      <dgm:spPr/>
    </dgm:pt>
    <dgm:pt modelId="{187F5275-905D-7543-B3BC-7F051537EF73}" type="pres">
      <dgm:prSet presAssocID="{2CB26AE7-465F-4743-901A-0630057A991F}" presName="childText" presStyleLbl="revTx" presStyleIdx="0" presStyleCnt="3">
        <dgm:presLayoutVars>
          <dgm:bulletEnabled val="1"/>
        </dgm:presLayoutVars>
      </dgm:prSet>
      <dgm:spPr/>
    </dgm:pt>
    <dgm:pt modelId="{587702A2-4DB3-FA4C-A489-E3A879EBD348}" type="pres">
      <dgm:prSet presAssocID="{2D48C8B8-0F18-E549-BB65-F2838328A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9C5822-0151-3149-B42A-3996C5EE9C03}" type="pres">
      <dgm:prSet presAssocID="{2D48C8B8-0F18-E549-BB65-F2838328A65F}" presName="childText" presStyleLbl="revTx" presStyleIdx="1" presStyleCnt="3">
        <dgm:presLayoutVars>
          <dgm:bulletEnabled val="1"/>
        </dgm:presLayoutVars>
      </dgm:prSet>
      <dgm:spPr/>
    </dgm:pt>
    <dgm:pt modelId="{B232938E-D7E8-A34C-A22A-EBB1B7050D3B}" type="pres">
      <dgm:prSet presAssocID="{C358F1D2-FA7A-2C4F-A28C-4F9F9CEDDA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CD9B2B-590B-6F4E-A436-73E5AA79C93B}" type="pres">
      <dgm:prSet presAssocID="{C358F1D2-FA7A-2C4F-A28C-4F9F9CEDDAF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10C7E25-0367-4495-B410-6180700691F4}" srcId="{1BBE26B1-4E78-DF48-91CB-935B8AD2238C}" destId="{2CB26AE7-465F-4743-901A-0630057A991F}" srcOrd="0" destOrd="0" parTransId="{D402D1AA-614A-0E45-82A3-B796A1268F24}" sibTransId="{393079BF-6C01-4449-8275-B8C54EB72FE3}"/>
    <dgm:cxn modelId="{B8F3A2D2-5464-4129-A56B-8E567CE29F89}" srcId="{2CB26AE7-465F-4743-901A-0630057A991F}" destId="{CADEC6DB-422D-D84D-8965-1C621AB8AAB3}" srcOrd="0" destOrd="0" parTransId="{B414BADE-7F9C-F946-A633-D8D81435ABB7}" sibTransId="{7D57BDB3-1B85-9948-B298-9CB013C0BFE4}"/>
    <dgm:cxn modelId="{A1C44D6B-CAC7-421A-9726-322B02767FD1}" srcId="{1BBE26B1-4E78-DF48-91CB-935B8AD2238C}" destId="{2D48C8B8-0F18-E549-BB65-F2838328A65F}" srcOrd="1" destOrd="0" parTransId="{5BD62117-F9D2-EC4C-9B61-ADD9B7ACCD41}" sibTransId="{8CC44673-AFB5-D346-B147-464BC00DF372}"/>
    <dgm:cxn modelId="{0AB28745-32F7-4CB8-B85D-1C11A2BE2D16}" srcId="{2D48C8B8-0F18-E549-BB65-F2838328A65F}" destId="{B5107C1F-E174-874C-BA5A-889F31EF0B10}" srcOrd="0" destOrd="1" parTransId="{7E5DC4E2-0841-0847-B4A7-F24E19C77E58}" sibTransId="{B257E00B-0A3C-894F-BB34-138AA7E39C24}"/>
    <dgm:cxn modelId="{CB5A631C-2484-461E-AAAE-176D07BCD023}" srcId="{1BBE26B1-4E78-DF48-91CB-935B8AD2238C}" destId="{C358F1D2-FA7A-2C4F-A28C-4F9F9CEDDAFE}" srcOrd="2" destOrd="0" parTransId="{A54D4579-47D0-F641-9D78-CA4D66155D27}" sibTransId="{19A99458-C32F-794B-AF2A-C6E67A8CDEFF}"/>
    <dgm:cxn modelId="{347C1C0B-624A-4B72-AB02-43C41A201B30}" srcId="{C358F1D2-FA7A-2C4F-A28C-4F9F9CEDDAFE}" destId="{CC5C15DA-7DBE-774F-8689-4D4788050EEB}" srcOrd="0" destOrd="2" parTransId="{251A7B1A-636C-F948-BAB8-68EDAC24FBD7}" sibTransId="{F98055E5-22C3-0F45-9BC1-AE72A1702CAD}"/>
    <dgm:cxn modelId="{865177C8-0D2B-48BA-91D5-14311F026506}" type="presOf" srcId="{1BBE26B1-4E78-DF48-91CB-935B8AD2238C}" destId="{C965FC90-77B7-5745-94C1-39117BFE1CAA}" srcOrd="0" destOrd="0" presId="urn:microsoft.com/office/officeart/2005/8/layout/vList2#1"/>
    <dgm:cxn modelId="{BE8D464E-13B4-41E3-8327-1099B61AFC6E}" type="presParOf" srcId="{C965FC90-77B7-5745-94C1-39117BFE1CAA}" destId="{DDBBE390-7A4B-1B49-9BF9-ED03157B622D}" srcOrd="0" destOrd="0" presId="urn:microsoft.com/office/officeart/2005/8/layout/vList2#1"/>
    <dgm:cxn modelId="{F925379E-EAF5-475E-B7DD-5D7B264C525F}" type="presOf" srcId="{2CB26AE7-465F-4743-901A-0630057A991F}" destId="{DDBBE390-7A4B-1B49-9BF9-ED03157B622D}" srcOrd="0" destOrd="0" presId="urn:microsoft.com/office/officeart/2005/8/layout/vList2#1"/>
    <dgm:cxn modelId="{0B557D7F-09F3-4C9E-B917-9A29FD5CEB6E}" type="presParOf" srcId="{C965FC90-77B7-5745-94C1-39117BFE1CAA}" destId="{187F5275-905D-7543-B3BC-7F051537EF73}" srcOrd="1" destOrd="0" presId="urn:microsoft.com/office/officeart/2005/8/layout/vList2#1"/>
    <dgm:cxn modelId="{F0087A80-AAE1-463C-ABEF-9EBED709E885}" type="presOf" srcId="{CADEC6DB-422D-D84D-8965-1C621AB8AAB3}" destId="{187F5275-905D-7543-B3BC-7F051537EF73}" srcOrd="0" destOrd="0" presId="urn:microsoft.com/office/officeart/2005/8/layout/vList2#1"/>
    <dgm:cxn modelId="{2851E0FC-00C1-4B73-B10B-BF89CB49B4E1}" type="presParOf" srcId="{C965FC90-77B7-5745-94C1-39117BFE1CAA}" destId="{587702A2-4DB3-FA4C-A489-E3A879EBD348}" srcOrd="2" destOrd="0" presId="urn:microsoft.com/office/officeart/2005/8/layout/vList2#1"/>
    <dgm:cxn modelId="{4FD27751-4A47-4B5D-BAB4-3B92D067AC69}" type="presOf" srcId="{2D48C8B8-0F18-E549-BB65-F2838328A65F}" destId="{587702A2-4DB3-FA4C-A489-E3A879EBD348}" srcOrd="0" destOrd="0" presId="urn:microsoft.com/office/officeart/2005/8/layout/vList2#1"/>
    <dgm:cxn modelId="{2A24D220-2418-4E99-9188-2BA37F1E58F8}" type="presParOf" srcId="{C965FC90-77B7-5745-94C1-39117BFE1CAA}" destId="{7A9C5822-0151-3149-B42A-3996C5EE9C03}" srcOrd="3" destOrd="0" presId="urn:microsoft.com/office/officeart/2005/8/layout/vList2#1"/>
    <dgm:cxn modelId="{AF938B43-1D85-4370-A259-0F774628FDE1}" type="presOf" srcId="{B5107C1F-E174-874C-BA5A-889F31EF0B10}" destId="{7A9C5822-0151-3149-B42A-3996C5EE9C03}" srcOrd="0" destOrd="0" presId="urn:microsoft.com/office/officeart/2005/8/layout/vList2#1"/>
    <dgm:cxn modelId="{D7F81FBB-D7C7-4A3B-9651-905AE3AEE62A}" type="presParOf" srcId="{C965FC90-77B7-5745-94C1-39117BFE1CAA}" destId="{B232938E-D7E8-A34C-A22A-EBB1B7050D3B}" srcOrd="4" destOrd="0" presId="urn:microsoft.com/office/officeart/2005/8/layout/vList2#1"/>
    <dgm:cxn modelId="{A755FE35-7FF1-4C8F-8E70-5E957D7067D8}" type="presOf" srcId="{C358F1D2-FA7A-2C4F-A28C-4F9F9CEDDAFE}" destId="{B232938E-D7E8-A34C-A22A-EBB1B7050D3B}" srcOrd="0" destOrd="0" presId="urn:microsoft.com/office/officeart/2005/8/layout/vList2#1"/>
    <dgm:cxn modelId="{D63D136A-EBCC-4691-A962-095BC70F5F2E}" type="presParOf" srcId="{C965FC90-77B7-5745-94C1-39117BFE1CAA}" destId="{65CD9B2B-590B-6F4E-A436-73E5AA79C93B}" srcOrd="5" destOrd="0" presId="urn:microsoft.com/office/officeart/2005/8/layout/vList2#1"/>
    <dgm:cxn modelId="{C8BE4C19-3DED-478C-A48A-9208D57899FD}" type="presOf" srcId="{CC5C15DA-7DBE-774F-8689-4D4788050EEB}" destId="{65CD9B2B-590B-6F4E-A436-73E5AA79C93B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34150" cy="4351338"/>
        <a:chOff x="0" y="0"/>
        <a:chExt cx="6534150" cy="4351338"/>
      </a:xfrm>
    </dsp:grpSpPr>
    <dsp:sp modelId="{DDBBE390-7A4B-1B49-9BF9-ED03157B622D}">
      <dsp:nvSpPr>
        <dsp:cNvPr id="3" name="圆角矩形 2"/>
        <dsp:cNvSpPr/>
      </dsp:nvSpPr>
      <dsp:spPr bwMode="white">
        <a:xfrm>
          <a:off x="0" y="0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baseline="0" dirty="0" err="1">
              <a:latin typeface="Garamond" panose="02020404030301010803" pitchFamily="18" charset="0"/>
            </a:rPr>
            <a:t>Target</a:t>
          </a:r>
          <a:r>
            <a:rPr lang="en-US" sz="3200" b="1" strike="noStrike" baseline="0" dirty="0">
              <a:latin typeface="Garamond" panose="02020404030301010803" pitchFamily="18" charset="0"/>
            </a:rPr>
            <a:t> Gene</a:t>
          </a:r>
          <a:r>
            <a:rPr lang="en-US" sz="3200" b="1" dirty="0">
              <a:latin typeface="Garamond" panose="02020404030301010803" pitchFamily="18" charset="0"/>
            </a:rPr>
            <a:t> Name</a:t>
          </a:r>
          <a:endParaRPr sz="3800"/>
        </a:p>
      </dsp:txBody>
      <dsp:txXfrm>
        <a:off x="0" y="0"/>
        <a:ext cx="6534150" cy="810895"/>
      </dsp:txXfrm>
    </dsp:sp>
    <dsp:sp modelId="{187F5275-905D-7543-B3BC-7F051537EF73}">
      <dsp:nvSpPr>
        <dsp:cNvPr id="4" name="矩形 3"/>
        <dsp:cNvSpPr/>
      </dsp:nvSpPr>
      <dsp:spPr bwMode="white">
        <a:xfrm>
          <a:off x="0" y="82630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  <a:sym typeface="+mn-ea"/>
            </a:rPr>
            <a:t>Jak3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826301"/>
        <a:ext cx="6534150" cy="629280"/>
      </dsp:txXfrm>
    </dsp:sp>
    <dsp:sp modelId="{587702A2-4DB3-FA4C-A489-E3A879EBD348}">
      <dsp:nvSpPr>
        <dsp:cNvPr id="5" name="圆角矩形 4"/>
        <dsp:cNvSpPr/>
      </dsp:nvSpPr>
      <dsp:spPr bwMode="white">
        <a:xfrm>
          <a:off x="0" y="1455581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>
              <a:latin typeface="Garamond" panose="02020404030301010803" pitchFamily="18" charset="0"/>
            </a:rPr>
            <a:t>Project Type</a:t>
          </a:r>
        </a:p>
      </dsp:txBody>
      <dsp:txXfrm>
        <a:off x="0" y="1455581"/>
        <a:ext cx="6534150" cy="810895"/>
      </dsp:txXfrm>
    </dsp:sp>
    <dsp:sp modelId="{7A9C5822-0151-3149-B42A-3996C5EE9C03}">
      <dsp:nvSpPr>
        <dsp:cNvPr id="6" name="矩形 5"/>
        <dsp:cNvSpPr/>
      </dsp:nvSpPr>
      <dsp:spPr bwMode="white">
        <a:xfrm>
          <a:off x="0" y="2266477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Cas9-CKO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266477"/>
        <a:ext cx="6534150" cy="629280"/>
      </dsp:txXfrm>
    </dsp:sp>
    <dsp:sp modelId="{B232938E-D7E8-A34C-A22A-EBB1B7050D3B}">
      <dsp:nvSpPr>
        <dsp:cNvPr id="7" name="圆角矩形 6"/>
        <dsp:cNvSpPr/>
      </dsp:nvSpPr>
      <dsp:spPr bwMode="white">
        <a:xfrm>
          <a:off x="0" y="2895756"/>
          <a:ext cx="6534150" cy="810895"/>
        </a:xfrm>
        <a:prstGeom prst="roundRect">
          <a:avLst/>
        </a:prstGeom>
        <a:solidFill>
          <a:srgbClr val="08897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1920" tIns="121920" rIns="121920" bIns="12192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latin typeface="Garamond" panose="02020404030301010803" pitchFamily="18" charset="0"/>
            </a:rPr>
            <a:t>Genetic</a:t>
          </a:r>
          <a:r>
            <a:rPr lang="en-US" sz="3200" b="1" dirty="0">
              <a:latin typeface="Garamond" panose="02020404030301010803" pitchFamily="18" charset="0"/>
            </a:rPr>
            <a:t> Background</a:t>
          </a:r>
          <a:endParaRPr sz="3800"/>
        </a:p>
      </dsp:txBody>
      <dsp:txXfrm>
        <a:off x="0" y="2895756"/>
        <a:ext cx="6534150" cy="810895"/>
      </dsp:txXfrm>
    </dsp:sp>
    <dsp:sp modelId="{65CD9B2B-590B-6F4E-A436-73E5AA79C93B}">
      <dsp:nvSpPr>
        <dsp:cNvPr id="8" name="矩形 7"/>
        <dsp:cNvSpPr/>
      </dsp:nvSpPr>
      <dsp:spPr bwMode="white">
        <a:xfrm>
          <a:off x="0" y="3706651"/>
          <a:ext cx="6534150" cy="6292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07459" tIns="48260" rIns="270256" bIns="48260" anchor="t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C57BL/6J</a:t>
          </a:r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Gpt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3706651"/>
        <a:ext cx="6534150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emf"/><Relationship Id="rId4" Type="http://schemas.openxmlformats.org/officeDocument/2006/relationships/image" Target="../media/image3.emf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5" name="Group 3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310958" cy="6858000"/>
            <a:chOff x="0" y="0"/>
            <a:chExt cx="12310958" cy="685800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"/>
            <a:stretch>
              <a:fillRect/>
            </a:stretch>
          </p:blipFill>
          <p:spPr>
            <a:xfrm>
              <a:off x="0" y="0"/>
              <a:ext cx="5888178" cy="9196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9"/>
            <a:stretch>
              <a:fillRect/>
            </a:stretch>
          </p:blipFill>
          <p:spPr>
            <a:xfrm>
              <a:off x="5372735" y="0"/>
              <a:ext cx="3237865" cy="91969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93" y="309908"/>
              <a:ext cx="3258007" cy="52636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0" y="6080124"/>
              <a:ext cx="12192000" cy="777876"/>
              <a:chOff x="0" y="6080124"/>
              <a:chExt cx="12192000" cy="7778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2555" b="37465"/>
              <a:stretch>
                <a:fillRect/>
              </a:stretch>
            </p:blipFill>
            <p:spPr bwMode="auto">
              <a:xfrm>
                <a:off x="0" y="6080125"/>
                <a:ext cx="5737757" cy="7778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1" r="16644" b="37465"/>
              <a:stretch>
                <a:fillRect/>
              </a:stretch>
            </p:blipFill>
            <p:spPr bwMode="auto">
              <a:xfrm>
                <a:off x="5737757" y="6080124"/>
                <a:ext cx="6454243" cy="77787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55"/>
            <a:stretch>
              <a:fillRect/>
            </a:stretch>
          </p:blipFill>
          <p:spPr>
            <a:xfrm>
              <a:off x="9135958" y="6080123"/>
              <a:ext cx="3175000" cy="7778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5" name="Group 34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8" name="Group 37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25" name="Group 24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7E5E-8190-B643-BDE9-DE17EED6A51B}" type="slidenum">
              <a:rPr lang="en-US" smtClean="0"/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6180139"/>
            <a:ext cx="12310958" cy="693538"/>
            <a:chOff x="0" y="6180139"/>
            <a:chExt cx="12310958" cy="6935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0" y="6180139"/>
              <a:ext cx="12310958" cy="677862"/>
              <a:chOff x="0" y="6080123"/>
              <a:chExt cx="12310958" cy="677862"/>
            </a:xfrm>
          </p:grpSpPr>
          <p:grpSp>
            <p:nvGrpSpPr>
              <p:cNvPr id="36" name="Group 35"/>
              <p:cNvGrpSpPr/>
              <p:nvPr userDrawn="1"/>
            </p:nvGrpSpPr>
            <p:grpSpPr>
              <a:xfrm>
                <a:off x="0" y="6080125"/>
                <a:ext cx="12192000" cy="677860"/>
                <a:chOff x="0" y="6080125"/>
                <a:chExt cx="12192000" cy="67786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0" r="2555" b="43698"/>
                <a:stretch>
                  <a:fillRect/>
                </a:stretch>
              </p:blipFill>
              <p:spPr bwMode="auto">
                <a:xfrm>
                  <a:off x="0" y="6080125"/>
                  <a:ext cx="5737757" cy="677859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061" r="16644" b="43698"/>
                <a:stretch>
                  <a:fillRect/>
                </a:stretch>
              </p:blipFill>
              <p:spPr bwMode="auto">
                <a:xfrm>
                  <a:off x="5737757" y="6080125"/>
                  <a:ext cx="6454243" cy="67786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9724"/>
              <a:stretch>
                <a:fillRect/>
              </a:stretch>
            </p:blipFill>
            <p:spPr>
              <a:xfrm>
                <a:off x="9135958" y="6080123"/>
                <a:ext cx="3175000" cy="67786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6353039"/>
              <a:ext cx="2613557" cy="4222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27"/>
            <a:stretch>
              <a:fillRect/>
            </a:stretch>
          </p:blipFill>
          <p:spPr>
            <a:xfrm flipH="1">
              <a:off x="1725614" y="6195818"/>
              <a:ext cx="3237865" cy="67785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6478-DD74-9940-A6B5-345086A9C7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7E5E-8190-B643-BDE9-DE17EED6A5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8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0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9" Type="http://schemas.openxmlformats.org/officeDocument/2006/relationships/image" Target="../media/image11.jpeg"/><Relationship Id="rId28" Type="http://schemas.openxmlformats.org/officeDocument/2006/relationships/tags" Target="../tags/tag23.xml"/><Relationship Id="rId27" Type="http://schemas.openxmlformats.org/officeDocument/2006/relationships/tags" Target="../tags/tag22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image" Target="../media/image10.png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9.png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tags" Target="../tags/tag26.xml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Jak3 </a:t>
            </a:r>
            <a:r>
              <a:rPr lang="en-US" dirty="0">
                <a:latin typeface="Garamond" panose="02020404030301010803" pitchFamily="18" charset="0"/>
              </a:rPr>
              <a:t>Cas9-CKO Strategy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345200" y="3772720"/>
            <a:ext cx="3046095" cy="119888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>
              <a:defRPr sz="2000" b="1">
                <a:latin typeface="Times New Roman" panose="02020603050405020304"/>
              </a:defRPr>
            </a:pP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Designer: Jinling   Wang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Reviewer: Lingyan Wu</a:t>
            </a:r>
            <a:b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en-US" sz="2400" b="0" dirty="0">
                <a:latin typeface="Garamond" panose="02020404030301010803" pitchFamily="18" charset="0"/>
                <a:ea typeface="+mj-ea"/>
                <a:cs typeface="+mj-cs"/>
              </a:rPr>
              <a:t>Design Date: 2023-2-14</a:t>
            </a:r>
            <a:endParaRPr lang="en-US" sz="2400" b="0" dirty="0"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Important Information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1092180" cy="4351655"/>
          </a:xfrm>
        </p:spPr>
        <p:txBody>
          <a:bodyPr/>
          <a:lstStyle/>
          <a:p>
            <a:r>
              <a:rPr lang="en-US" i="1" dirty="0"/>
              <a:t>Jak3</a:t>
            </a:r>
            <a:r>
              <a:rPr lang="en-US" dirty="0"/>
              <a:t> is located on Chr8. If the knockout mice are crossed with other mouse strains to obtain double homozygous </a:t>
            </a:r>
            <a:r>
              <a:rPr lang="en-US" dirty="0" err="1"/>
              <a:t>mutant</a:t>
            </a:r>
            <a:r>
              <a:rPr lang="en-US" dirty="0"/>
              <a:t> offspring, please avoid the situation that  the </a:t>
            </a:r>
            <a:r>
              <a:rPr lang="en-US" dirty="0"/>
              <a:t>second gene is on the same chromosome. </a:t>
            </a:r>
            <a:endParaRPr lang="en-US" dirty="0"/>
          </a:p>
          <a:p>
            <a:r>
              <a:rPr lang="en-US" dirty="0"/>
              <a:t>The flox region is about 4.5kb away from the gene </a:t>
            </a:r>
            <a:r>
              <a:rPr lang="en-US" i="1" dirty="0"/>
              <a:t>Insl3</a:t>
            </a:r>
            <a:r>
              <a:rPr lang="en-US" dirty="0"/>
              <a:t>, this strategy may affect the normal function of gene </a:t>
            </a:r>
            <a:r>
              <a:rPr lang="en-US" i="1" dirty="0">
                <a:sym typeface="+mn-ea"/>
              </a:rPr>
              <a:t>Insl3</a:t>
            </a:r>
            <a:r>
              <a:rPr lang="en-US" i="1" dirty="0">
                <a:sym typeface="+mn-ea"/>
              </a:rPr>
              <a:t>.</a:t>
            </a:r>
            <a:endParaRPr lang="en-US" i="1" dirty="0">
              <a:sym typeface="+mn-ea"/>
            </a:endParaRPr>
          </a:p>
          <a:p>
            <a:r>
              <a:rPr lang="en-US" dirty="0"/>
              <a:t>The insertion of 1st Loxp directely distroy the transcript 204</a:t>
            </a:r>
            <a:r>
              <a:rPr lang="zh-CN" altLang="en-US" dirty="0"/>
              <a:t>、</a:t>
            </a:r>
            <a:r>
              <a:rPr lang="en-US" altLang="zh-CN" dirty="0"/>
              <a:t>205</a:t>
            </a:r>
            <a:r>
              <a:rPr lang="en-US" i="1" dirty="0">
                <a:sym typeface="+mn-ea"/>
              </a:rPr>
              <a:t>.</a:t>
            </a:r>
            <a:endParaRPr lang="en-US" dirty="0"/>
          </a:p>
          <a:p>
            <a:r>
              <a:rPr lang="en-US" dirty="0"/>
              <a:t>This Strategy is designed based on genetic</a:t>
            </a:r>
            <a:r>
              <a:rPr lang="en-US" dirty="0">
                <a:solidFill>
                  <a:schemeClr val="tx1"/>
                </a:solidFill>
              </a:rPr>
              <a:t> information in existing databases. Due to the complexity of biological processes, </a:t>
            </a:r>
            <a:r>
              <a:rPr>
                <a:sym typeface="+mn-ea"/>
              </a:rPr>
              <a:t>all risk of loxp insertion on gene transcription</a:t>
            </a:r>
            <a:r>
              <a:rPr lang="en-US" dirty="0"/>
              <a:t>, RNA splicing and protein translation cannot be predicted at the existing technology level.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24251" y="1497012"/>
          <a:ext cx="6534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65" y="155575"/>
            <a:ext cx="10515600" cy="1325563"/>
          </a:xfrm>
        </p:spPr>
        <p:txBody>
          <a:bodyPr/>
          <a:lstStyle/>
          <a:p>
            <a:r>
              <a:rPr lang="en-US" dirty="0" err="1"/>
              <a:t>Strain</a:t>
            </a:r>
            <a:r>
              <a:rPr lang="en-US" dirty="0"/>
              <a:t>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8690" y="6052502"/>
            <a:ext cx="75609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Schematic representation of CRISPR-Cas9 </a:t>
            </a:r>
            <a:r>
              <a:rPr lang="en-US" dirty="0" err="1">
                <a:latin typeface="Garamond" panose="02020404030301010803" pitchFamily="18" charset="0"/>
              </a:rPr>
              <a:t>engineering</a:t>
            </a:r>
            <a:r>
              <a:rPr lang="en-US" dirty="0">
                <a:latin typeface="Garamond" panose="02020404030301010803" pitchFamily="18" charset="0"/>
              </a:rPr>
              <a:t> used to edit the</a:t>
            </a:r>
            <a:r>
              <a:rPr lang="en-US" i="1" dirty="0">
                <a:latin typeface="Garamond" panose="02020404030301010803" pitchFamily="18" charset="0"/>
              </a:rPr>
              <a:t> Jak3</a:t>
            </a:r>
            <a:r>
              <a:rPr lang="en-US" dirty="0">
                <a:latin typeface="Garamond" panose="02020404030301010803" pitchFamily="18" charset="0"/>
              </a:rPr>
              <a:t> gene. 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2670" y="1170305"/>
            <a:ext cx="1238250" cy="942975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1411605" y="1163320"/>
            <a:ext cx="8639810" cy="4751705"/>
            <a:chOff x="2223" y="1717"/>
            <a:chExt cx="13606" cy="7483"/>
          </a:xfrm>
        </p:grpSpPr>
        <p:pic>
          <p:nvPicPr>
            <p:cNvPr id="40" name="Picture 7" descr="1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223" y="1717"/>
              <a:ext cx="13606" cy="1134"/>
            </a:xfrm>
            <a:prstGeom prst="rect">
              <a:avLst/>
            </a:prstGeom>
          </p:spPr>
        </p:pic>
        <p:sp>
          <p:nvSpPr>
            <p:cNvPr id="41" name="TextBox 8"/>
            <p:cNvSpPr txBox="1"/>
            <p:nvPr>
              <p:custDataLst>
                <p:tags r:id="rId4"/>
              </p:custDataLst>
            </p:nvPr>
          </p:nvSpPr>
          <p:spPr>
            <a:xfrm>
              <a:off x="9026" y="2397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7</a:t>
              </a:r>
            </a:p>
          </p:txBody>
        </p:sp>
        <p:sp>
          <p:nvSpPr>
            <p:cNvPr id="42" name="TextBox 9"/>
            <p:cNvSpPr txBox="1"/>
            <p:nvPr>
              <p:custDataLst>
                <p:tags r:id="rId5"/>
              </p:custDataLst>
            </p:nvPr>
          </p:nvSpPr>
          <p:spPr>
            <a:xfrm>
              <a:off x="10868" y="2397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17</a:t>
              </a:r>
            </a:p>
          </p:txBody>
        </p:sp>
        <p:pic>
          <p:nvPicPr>
            <p:cNvPr id="43" name="Picture 10" descr="2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223" y="3304"/>
              <a:ext cx="13606" cy="1134"/>
            </a:xfrm>
            <a:prstGeom prst="rect">
              <a:avLst/>
            </a:prstGeom>
          </p:spPr>
        </p:pic>
        <p:sp>
          <p:nvSpPr>
            <p:cNvPr id="44" name="TextBox 11"/>
            <p:cNvSpPr txBox="1"/>
            <p:nvPr>
              <p:custDataLst>
                <p:tags r:id="rId8"/>
              </p:custDataLst>
            </p:nvPr>
          </p:nvSpPr>
          <p:spPr>
            <a:xfrm>
              <a:off x="9026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7</a:t>
              </a:r>
            </a:p>
          </p:txBody>
        </p:sp>
        <p:sp>
          <p:nvSpPr>
            <p:cNvPr id="45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10868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17</a:t>
              </a:r>
            </a:p>
          </p:txBody>
        </p:sp>
        <p:sp>
          <p:nvSpPr>
            <p:cNvPr id="46" name="TextBox 13"/>
            <p:cNvSpPr txBox="1"/>
            <p:nvPr>
              <p:custDataLst>
                <p:tags r:id="rId10"/>
              </p:custDataLst>
            </p:nvPr>
          </p:nvSpPr>
          <p:spPr>
            <a:xfrm>
              <a:off x="5738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</a:t>
              </a:r>
            </a:p>
          </p:txBody>
        </p:sp>
        <p:sp>
          <p:nvSpPr>
            <p:cNvPr id="47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7098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6</a:t>
              </a:r>
            </a:p>
          </p:txBody>
        </p:sp>
        <p:sp>
          <p:nvSpPr>
            <p:cNvPr id="48" name="TextBox 15"/>
            <p:cNvSpPr txBox="1"/>
            <p:nvPr>
              <p:custDataLst>
                <p:tags r:id="rId12"/>
              </p:custDataLst>
            </p:nvPr>
          </p:nvSpPr>
          <p:spPr>
            <a:xfrm>
              <a:off x="12768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18</a:t>
              </a:r>
            </a:p>
          </p:txBody>
        </p:sp>
        <p:sp>
          <p:nvSpPr>
            <p:cNvPr id="49" name="TextBox 16"/>
            <p:cNvSpPr txBox="1"/>
            <p:nvPr>
              <p:custDataLst>
                <p:tags r:id="rId13"/>
              </p:custDataLst>
            </p:nvPr>
          </p:nvSpPr>
          <p:spPr>
            <a:xfrm>
              <a:off x="14128" y="3985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24</a:t>
              </a:r>
            </a:p>
          </p:txBody>
        </p:sp>
        <p:pic>
          <p:nvPicPr>
            <p:cNvPr id="50" name="Picture 17" descr="3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223" y="4733"/>
              <a:ext cx="13606" cy="1134"/>
            </a:xfrm>
            <a:prstGeom prst="rect">
              <a:avLst/>
            </a:prstGeom>
          </p:spPr>
        </p:pic>
        <p:sp>
          <p:nvSpPr>
            <p:cNvPr id="51" name="TextBox 18"/>
            <p:cNvSpPr txBox="1"/>
            <p:nvPr>
              <p:custDataLst>
                <p:tags r:id="rId16"/>
              </p:custDataLst>
            </p:nvPr>
          </p:nvSpPr>
          <p:spPr>
            <a:xfrm>
              <a:off x="9026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7</a:t>
              </a:r>
            </a:p>
          </p:txBody>
        </p:sp>
        <p:sp>
          <p:nvSpPr>
            <p:cNvPr id="52" name="TextBox 19"/>
            <p:cNvSpPr txBox="1"/>
            <p:nvPr>
              <p:custDataLst>
                <p:tags r:id="rId17"/>
              </p:custDataLst>
            </p:nvPr>
          </p:nvSpPr>
          <p:spPr>
            <a:xfrm>
              <a:off x="10868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17</a:t>
              </a:r>
            </a:p>
          </p:txBody>
        </p:sp>
        <p:sp>
          <p:nvSpPr>
            <p:cNvPr id="53" name="TextBox 20"/>
            <p:cNvSpPr txBox="1"/>
            <p:nvPr>
              <p:custDataLst>
                <p:tags r:id="rId18"/>
              </p:custDataLst>
            </p:nvPr>
          </p:nvSpPr>
          <p:spPr>
            <a:xfrm>
              <a:off x="5738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</a:t>
              </a:r>
            </a:p>
          </p:txBody>
        </p:sp>
        <p:sp>
          <p:nvSpPr>
            <p:cNvPr id="54" name="TextBox 21"/>
            <p:cNvSpPr txBox="1"/>
            <p:nvPr>
              <p:custDataLst>
                <p:tags r:id="rId19"/>
              </p:custDataLst>
            </p:nvPr>
          </p:nvSpPr>
          <p:spPr>
            <a:xfrm>
              <a:off x="7098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6</a:t>
              </a:r>
            </a:p>
          </p:txBody>
        </p:sp>
        <p:sp>
          <p:nvSpPr>
            <p:cNvPr id="55" name="TextBox 22"/>
            <p:cNvSpPr txBox="1"/>
            <p:nvPr>
              <p:custDataLst>
                <p:tags r:id="rId20"/>
              </p:custDataLst>
            </p:nvPr>
          </p:nvSpPr>
          <p:spPr>
            <a:xfrm>
              <a:off x="12768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18</a:t>
              </a:r>
            </a:p>
          </p:txBody>
        </p:sp>
        <p:sp>
          <p:nvSpPr>
            <p:cNvPr id="56" name="TextBox 23"/>
            <p:cNvSpPr txBox="1"/>
            <p:nvPr>
              <p:custDataLst>
                <p:tags r:id="rId21"/>
              </p:custDataLst>
            </p:nvPr>
          </p:nvSpPr>
          <p:spPr>
            <a:xfrm>
              <a:off x="14128" y="5572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24</a:t>
              </a:r>
            </a:p>
          </p:txBody>
        </p:sp>
        <p:pic>
          <p:nvPicPr>
            <p:cNvPr id="57" name="Picture 24" descr="4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2223" y="6479"/>
              <a:ext cx="13606" cy="1134"/>
            </a:xfrm>
            <a:prstGeom prst="rect">
              <a:avLst/>
            </a:prstGeom>
          </p:spPr>
        </p:pic>
        <p:sp>
          <p:nvSpPr>
            <p:cNvPr id="58" name="TextBox 25"/>
            <p:cNvSpPr txBox="1"/>
            <p:nvPr>
              <p:custDataLst>
                <p:tags r:id="rId24"/>
              </p:custDataLst>
            </p:nvPr>
          </p:nvSpPr>
          <p:spPr>
            <a:xfrm>
              <a:off x="5738" y="7159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</a:t>
              </a:r>
            </a:p>
          </p:txBody>
        </p:sp>
        <p:sp>
          <p:nvSpPr>
            <p:cNvPr id="59" name="TextBox 26"/>
            <p:cNvSpPr txBox="1"/>
            <p:nvPr>
              <p:custDataLst>
                <p:tags r:id="rId25"/>
              </p:custDataLst>
            </p:nvPr>
          </p:nvSpPr>
          <p:spPr>
            <a:xfrm>
              <a:off x="7098" y="7159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6</a:t>
              </a:r>
            </a:p>
          </p:txBody>
        </p:sp>
        <p:sp>
          <p:nvSpPr>
            <p:cNvPr id="60" name="TextBox 27"/>
            <p:cNvSpPr txBox="1"/>
            <p:nvPr>
              <p:custDataLst>
                <p:tags r:id="rId26"/>
              </p:custDataLst>
            </p:nvPr>
          </p:nvSpPr>
          <p:spPr>
            <a:xfrm>
              <a:off x="11407" y="7159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18</a:t>
              </a:r>
            </a:p>
          </p:txBody>
        </p:sp>
        <p:sp>
          <p:nvSpPr>
            <p:cNvPr id="61" name="TextBox 28"/>
            <p:cNvSpPr txBox="1"/>
            <p:nvPr>
              <p:custDataLst>
                <p:tags r:id="rId27"/>
              </p:custDataLst>
            </p:nvPr>
          </p:nvSpPr>
          <p:spPr>
            <a:xfrm>
              <a:off x="12711" y="7159"/>
              <a:ext cx="1361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/>
            <a:p>
              <a:pPr>
                <a:defRPr sz="1200" b="1">
                  <a:latin typeface="Times New Roman" panose="02020603050405020304"/>
                </a:defRPr>
              </a:pPr>
              <a:r>
                <a:t>24</a:t>
              </a:r>
            </a:p>
          </p:txBody>
        </p:sp>
        <p:pic>
          <p:nvPicPr>
            <p:cNvPr id="62" name="Picture 29" descr="5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2223" y="8066"/>
              <a:ext cx="13606" cy="1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485005"/>
          </a:xfrm>
        </p:spPr>
        <p:txBody>
          <a:bodyPr>
            <a:normAutofit fontScale="90000" lnSpcReduction="10000"/>
          </a:bodyPr>
          <a:lstStyle/>
          <a:p>
            <a:pPr fontAlgn="auto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The </a:t>
            </a:r>
            <a:r>
              <a:rPr lang="en-US" sz="2400" i="1" dirty="0"/>
              <a:t>Jak3</a:t>
            </a:r>
            <a:r>
              <a:rPr lang="en-US" sz="2400" dirty="0"/>
              <a:t> gene has 5 transcripts. According to the structure of </a:t>
            </a:r>
            <a:r>
              <a:rPr lang="en-US" sz="2400" i="1" dirty="0"/>
              <a:t>Jak3</a:t>
            </a:r>
            <a:r>
              <a:rPr lang="en-US" sz="2400" dirty="0"/>
              <a:t> gene, exon7-17 of </a:t>
            </a:r>
            <a:r>
              <a:rPr lang="en-US" sz="2400" i="1" dirty="0"/>
              <a:t>Jak3</a:t>
            </a:r>
            <a:r>
              <a:rPr lang="en-US" sz="2400" dirty="0"/>
              <a:t>-201 (ENSMUST00000051995.14) transcript is recommended as the knockout region. The region contains </a:t>
            </a:r>
            <a:r>
              <a:rPr lang="en-US">
                <a:sym typeface="+mn-ea"/>
              </a:rPr>
              <a:t>1486</a:t>
            </a:r>
            <a:r>
              <a:rPr>
                <a:sym typeface="+mn-ea"/>
              </a:rPr>
              <a:t>bp coding sequence. Knock out the region will result in disruption of protein function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 this project we use CRISPR-Cas9 technology to modify </a:t>
            </a:r>
            <a:r>
              <a:rPr lang="en-US" sz="2400" i="1" dirty="0">
                <a:solidFill>
                  <a:schemeClr val="tx1"/>
                </a:solidFill>
              </a:rPr>
              <a:t>Jak3</a:t>
            </a:r>
            <a:r>
              <a:rPr lang="en-US" sz="2400" dirty="0">
                <a:solidFill>
                  <a:schemeClr val="tx1"/>
                </a:solidFill>
              </a:rPr>
              <a:t> gene. The brief process is as follows: </a:t>
            </a:r>
            <a:r>
              <a:rPr>
                <a:sym typeface="+mn-ea"/>
              </a:rPr>
              <a:t>CRISPR-Cas9 system and Donor were microinjected into the fertilized eggs of C57BL/6JGpt mice</a:t>
            </a:r>
            <a:r>
              <a:rPr lang="en-US" sz="2400" dirty="0" err="1">
                <a:solidFill>
                  <a:schemeClr val="tx1"/>
                </a:solidFill>
              </a:rPr>
              <a:t>. F</a:t>
            </a:r>
            <a:r>
              <a:rPr lang="en-US" sz="2400" dirty="0">
                <a:solidFill>
                  <a:schemeClr val="tx1"/>
                </a:solidFill>
              </a:rPr>
              <a:t>ertilized eggs were transplanted to obtain positive F0 mice which were confirmed by PCR and on-target amplicon sequencing. A stable F1-generation mouse </a:t>
            </a:r>
            <a:r>
              <a:rPr lang="en-US" sz="2400" dirty="0" err="1">
                <a:solidFill>
                  <a:schemeClr val="tx1"/>
                </a:solidFill>
              </a:rPr>
              <a:t>strain </a:t>
            </a:r>
            <a:r>
              <a:rPr lang="en-US" sz="2400" dirty="0">
                <a:solidFill>
                  <a:schemeClr val="tx1"/>
                </a:solidFill>
              </a:rPr>
              <a:t>was obtained by mating positive F0-generation mice with C57BL/6JGpt mice and confirmation of the desired mutant allele </a:t>
            </a:r>
            <a:r>
              <a:rPr lang="en-US" sz="2400">
                <a:solidFill>
                  <a:schemeClr val="tx1"/>
                </a:solidFill>
              </a:rPr>
              <a:t>was carried out </a:t>
            </a:r>
            <a:r>
              <a:rPr lang="en-US" sz="2400" dirty="0">
                <a:solidFill>
                  <a:schemeClr val="tx1"/>
                </a:solidFill>
              </a:rPr>
              <a:t>by PCR and on-target amplicon sequencing.</a:t>
            </a:r>
            <a:endParaRPr lang="en-US" sz="2400" dirty="0">
              <a:solidFill>
                <a:schemeClr val="tx1"/>
              </a:solidFill>
            </a:endParaRPr>
          </a:p>
          <a:p>
            <a:pPr fontAlgn="auto">
              <a:lnSpc>
                <a:spcPct val="100000"/>
              </a:lnSpc>
            </a:pPr>
            <a:r>
              <a:rPr>
                <a:sym typeface="+mn-ea"/>
              </a:rPr>
              <a:t>The flox mice will be knocked out after mating with mice expressing Cre recombinase, resulting in the loss of function of the target gene in specific tissues and cell types.</a:t>
            </a:r>
            <a:endParaRPr lang="en-US" sz="2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Information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7946231" y="5888673"/>
            <a:ext cx="374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www.ncbi.nlm.nih.gov</a:t>
            </a:r>
            <a:r>
              <a:rPr lang="en-US" dirty="0">
                <a:latin typeface="Garamond" panose="02020404030301010803" pitchFamily="18" charset="0"/>
              </a:rPr>
              <a:t>/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249680"/>
            <a:ext cx="10337800" cy="4722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en-US" dirty="0"/>
              <a:t>Transcript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82144" y="5949950"/>
            <a:ext cx="333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83600" y="1028355"/>
            <a:ext cx="7196455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gene has 5 transcripts, all transcripts are shown below: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600" y="3827830"/>
            <a:ext cx="11049000" cy="460375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The strategy is based on the design of </a:t>
            </a:r>
            <a:r>
              <a:rPr lang="en-US" sz="2400" i="1" dirty="0">
                <a:latin typeface="Garamond" panose="02020404030301010803" pitchFamily="18" charset="0"/>
              </a:rPr>
              <a:t>Jak3</a:t>
            </a:r>
            <a:r>
              <a:rPr lang="en-US" sz="2400" dirty="0">
                <a:latin typeface="Garamond" panose="02020404030301010803" pitchFamily="18" charset="0"/>
              </a:rPr>
              <a:t>-201 transcript, the transcription is shown below: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930" y="1718945"/>
            <a:ext cx="9591675" cy="1371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930" y="4780915"/>
            <a:ext cx="10626090" cy="782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5" name="TextBox 4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7265" y="1510030"/>
            <a:ext cx="9009380" cy="4739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</a:t>
            </a:r>
            <a:r>
              <a:rPr lang="en-US" dirty="0" err="1"/>
              <a:t>Information</a:t>
            </a:r>
            <a:endParaRPr lang="en-US" strike="dblStrike" dirty="0"/>
          </a:p>
        </p:txBody>
      </p:sp>
      <p:sp>
        <p:nvSpPr>
          <p:cNvPr id="7" name="TextBox 6"/>
          <p:cNvSpPr txBox="1"/>
          <p:nvPr/>
        </p:nvSpPr>
        <p:spPr>
          <a:xfrm>
            <a:off x="4501830" y="6308209"/>
            <a:ext cx="318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Source: </a:t>
            </a:r>
            <a:r>
              <a:rPr lang="en-US" dirty="0">
                <a:latin typeface="Garamond" panose="02020404030301010803" pitchFamily="18" charset="0"/>
                <a:sym typeface="+mn-ea"/>
              </a:rPr>
              <a:t>: https://</a:t>
            </a:r>
            <a:r>
              <a:rPr lang="en-US" dirty="0" err="1">
                <a:latin typeface="Garamond" panose="02020404030301010803" pitchFamily="18" charset="0"/>
                <a:sym typeface="+mn-ea"/>
              </a:rPr>
              <a:t>www.ensembl.org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0" y="1421765"/>
            <a:ext cx="9954260" cy="4598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Phenotype </a:t>
            </a:r>
            <a:r>
              <a:rPr lang="en-US" dirty="0"/>
              <a:t>Information (MGI)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0577" y="6308209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Source: https://</a:t>
            </a:r>
            <a:r>
              <a:rPr lang="en-US" dirty="0" err="1">
                <a:latin typeface="Garamond" panose="02020404030301010803" pitchFamily="18" charset="0"/>
              </a:rPr>
              <a:t>www.informatics.jax.org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2510" y="4626610"/>
            <a:ext cx="103212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dirty="0">
                <a:latin typeface="Garamond" panose="02020404030301010803" pitchFamily="18" charset="0"/>
              </a:rPr>
              <a:t>Mice homozygous for a knock-out allele exhibit impaired B cell development, small thymi and T cell proliferate. Point mutation homozygotes develop autoimmune inflammatory bowel disease, decreased susceptibility to malaria infection and/or increased susceptibility to bacterial infection.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30630" y="1540510"/>
            <a:ext cx="8445500" cy="2888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  <p:tag name="KSO_WM_UNIT_PLACING_PICTURE_USER_VIEWPORT" val="{&quot;height&quot;:7935,&quot;width&quot;:17370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NzY5NTk1NTM0ZWE2OThmZDdkNzRkOGMwNjcxMGJmZjEifQ=="/>
  <p:tag name="KSO_WPP_MARK_KEY" val="472680ee-00fc-4dbf-bfe0-b758c503046d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2643</Words>
  <Application>WPS 演示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Garamond</vt:lpstr>
      <vt:lpstr>Times New Roman</vt:lpstr>
      <vt:lpstr>微软雅黑</vt:lpstr>
      <vt:lpstr>Arial Unicode MS</vt:lpstr>
      <vt:lpstr>方正舒体</vt:lpstr>
      <vt:lpstr>Calibri</vt:lpstr>
      <vt:lpstr>Office Theme</vt:lpstr>
      <vt:lpstr>Ltbr Cas9-CKO Strategy</vt:lpstr>
      <vt:lpstr>Overview</vt:lpstr>
      <vt:lpstr>Strain Strategy</vt:lpstr>
      <vt:lpstr>Technical Information</vt:lpstr>
      <vt:lpstr>Gene Information</vt:lpstr>
      <vt:lpstr>Transcript Information</vt:lpstr>
      <vt:lpstr>Genomic Information</vt:lpstr>
      <vt:lpstr>Protein Information</vt:lpstr>
      <vt:lpstr>Mouse Phenotype Information (MGI) </vt:lpstr>
      <vt:lpstr>Important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Lag3 Cas9-KO Strategy</dc:title>
  <dc:creator>Linnet  Ramos</dc:creator>
  <cp:lastModifiedBy>linda王</cp:lastModifiedBy>
  <cp:revision>35</cp:revision>
  <dcterms:created xsi:type="dcterms:W3CDTF">2022-05-17T15:47:00Z</dcterms:created>
  <dcterms:modified xsi:type="dcterms:W3CDTF">2023-02-14T09:11:35Z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673FEE58D1AB4DD0AA12184A0C3738E0</vt:lpwstr>
  </property>
  <property fmtid="{D5CDD505-2E9C-101B-9397-08002B2CF9AE}" pid="3" name="KSOProductBuildVer">
    <vt:lpwstr>2052-11.1.0.12980</vt:lpwstr>
  </property>
</Properties>
</file>