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97C"/>
    <a:srgbClr val="6F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/>
    <p:restoredTop sz="95833"/>
  </p:normalViewPr>
  <p:slideViewPr>
    <p:cSldViewPr snapToGrid="0" snapToObjects="1">
      <p:cViewPr varScale="1">
        <p:scale>
          <a:sx n="67" d="100"/>
          <a:sy n="67" d="100"/>
        </p:scale>
        <p:origin x="46" y="3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6B1-4E78-DF48-91CB-935B8AD2238C}" type="doc">
      <dgm:prSet loTypeId="urn:microsoft.com/office/officeart/2005/8/layout/vList2#1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CB26AE7-465F-4743-901A-0630057A991F}">
      <dgm:prSet phldrT="[Text]" phldr="0" custT="1"/>
      <dgm:spPr>
        <a:solidFill>
          <a:srgbClr val="08897C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strike="noStrike" baseline="0" dirty="0" err="1">
              <a:latin typeface="Garamond" panose="02020404030301010803" pitchFamily="18" charset="0"/>
            </a:rPr>
            <a:t>Target</a:t>
          </a:r>
          <a:r>
            <a:rPr lang="en-US" sz="3200" b="1" strike="noStrike" baseline="0" dirty="0">
              <a:latin typeface="Garamond" panose="02020404030301010803" pitchFamily="18" charset="0"/>
            </a:rPr>
            <a:t> Gene</a:t>
          </a:r>
          <a:r>
            <a:rPr lang="en-US" sz="3200" b="1" dirty="0">
              <a:latin typeface="Garamond" panose="02020404030301010803" pitchFamily="18" charset="0"/>
            </a:rPr>
            <a:t> Name</a:t>
          </a:r>
          <a:r>
            <a:rPr sz="3800"/>
            <a:t/>
          </a:r>
          <a:endParaRPr sz="3800"/>
        </a:p>
      </dgm:t>
    </dgm:pt>
    <dgm:pt modelId="{D402D1AA-614A-0E45-82A3-B796A1268F24}" cxnId="{DA330091-28C5-4F0C-B57F-A87324A94978}" type="parTrans">
      <dgm:prSet/>
      <dgm:spPr/>
      <dgm:t>
        <a:bodyPr/>
        <a:lstStyle/>
        <a:p>
          <a:endParaRPr lang="en-US"/>
        </a:p>
      </dgm:t>
    </dgm:pt>
    <dgm:pt modelId="{393079BF-6C01-4449-8275-B8C54EB72FE3}" cxnId="{DA330091-28C5-4F0C-B57F-A87324A94978}" type="sibTrans">
      <dgm:prSet/>
      <dgm:spPr/>
      <dgm:t>
        <a:bodyPr/>
        <a:lstStyle/>
        <a:p>
          <a:endParaRPr lang="en-US"/>
        </a:p>
      </dgm:t>
    </dgm:pt>
    <dgm:pt modelId="{CADEC6DB-422D-D84D-8965-1C621AB8AAB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  <a:sym typeface="+mn-ea"/>
            </a:rPr>
            <a:t>Strn4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B414BADE-7F9C-F946-A633-D8D81435ABB7}" cxnId="{4C6850AB-D3CC-4769-9B9B-738BAFC4A4C3}" type="parTrans">
      <dgm:prSet/>
      <dgm:spPr/>
      <dgm:t>
        <a:bodyPr/>
        <a:lstStyle/>
        <a:p>
          <a:endParaRPr lang="en-US"/>
        </a:p>
      </dgm:t>
    </dgm:pt>
    <dgm:pt modelId="{7D57BDB3-1B85-9948-B298-9CB013C0BFE4}" cxnId="{4C6850AB-D3CC-4769-9B9B-738BAFC4A4C3}" type="sibTrans">
      <dgm:prSet/>
      <dgm:spPr/>
      <dgm:t>
        <a:bodyPr/>
        <a:lstStyle/>
        <a:p>
          <a:endParaRPr lang="en-US"/>
        </a:p>
      </dgm:t>
    </dgm:pt>
    <dgm:pt modelId="{2D48C8B8-0F18-E549-BB65-F2838328A65F}">
      <dgm:prSet phldrT="[Text]" custT="1"/>
      <dgm:spPr>
        <a:solidFill>
          <a:srgbClr val="08897C"/>
        </a:solidFill>
      </dgm:spPr>
      <dgm:t>
        <a:bodyPr/>
        <a:lstStyle/>
        <a:p>
          <a:r>
            <a:rPr lang="en-US" sz="3200" b="1" dirty="0">
              <a:latin typeface="Garamond" panose="02020404030301010803" pitchFamily="18" charset="0"/>
            </a:rPr>
            <a:t>Project Type</a:t>
          </a:r>
        </a:p>
      </dgm:t>
    </dgm:pt>
    <dgm:pt modelId="{5BD62117-F9D2-EC4C-9B61-ADD9B7ACCD41}" cxnId="{A702E4F5-CD45-4E9E-ABE4-EC1CC89ACF90}" type="parTrans">
      <dgm:prSet/>
      <dgm:spPr/>
      <dgm:t>
        <a:bodyPr/>
        <a:lstStyle/>
        <a:p>
          <a:endParaRPr lang="en-US"/>
        </a:p>
      </dgm:t>
    </dgm:pt>
    <dgm:pt modelId="{8CC44673-AFB5-D346-B147-464BC00DF372}" cxnId="{A702E4F5-CD45-4E9E-ABE4-EC1CC89ACF90}" type="sibTrans">
      <dgm:prSet/>
      <dgm:spPr/>
      <dgm:t>
        <a:bodyPr/>
        <a:lstStyle/>
        <a:p>
          <a:endParaRPr lang="en-US"/>
        </a:p>
      </dgm:t>
    </dgm:pt>
    <dgm:pt modelId="{B5107C1F-E174-874C-BA5A-889F31EF0B1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</a:rPr>
            <a:t>Cas9-CKO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7E5DC4E2-0841-0847-B4A7-F24E19C77E58}" cxnId="{EBD8E401-0CE3-48DE-84C1-2262ED38AFD5}" type="parTrans">
      <dgm:prSet/>
      <dgm:spPr/>
      <dgm:t>
        <a:bodyPr/>
        <a:lstStyle/>
        <a:p>
          <a:endParaRPr lang="en-US"/>
        </a:p>
      </dgm:t>
    </dgm:pt>
    <dgm:pt modelId="{B257E00B-0A3C-894F-BB34-138AA7E39C24}" cxnId="{EBD8E401-0CE3-48DE-84C1-2262ED38AFD5}" type="sibTrans">
      <dgm:prSet/>
      <dgm:spPr/>
      <dgm:t>
        <a:bodyPr/>
        <a:lstStyle/>
        <a:p>
          <a:endParaRPr lang="en-US"/>
        </a:p>
      </dgm:t>
    </dgm:pt>
    <dgm:pt modelId="{C358F1D2-FA7A-2C4F-A28C-4F9F9CEDDAFE}">
      <dgm:prSet phldr="0" custT="1"/>
      <dgm:spPr>
        <a:solidFill>
          <a:srgbClr val="08897C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err="1">
              <a:latin typeface="Garamond" panose="02020404030301010803" pitchFamily="18" charset="0"/>
            </a:rPr>
            <a:t>Genetic</a:t>
          </a:r>
          <a:r>
            <a:rPr lang="en-US" sz="3200" b="1" dirty="0">
              <a:latin typeface="Garamond" panose="02020404030301010803" pitchFamily="18" charset="0"/>
            </a:rPr>
            <a:t> Background</a:t>
          </a:r>
          <a:r>
            <a:rPr sz="3800"/>
            <a:t/>
          </a:r>
          <a:endParaRPr sz="3800"/>
        </a:p>
      </dgm:t>
    </dgm:pt>
    <dgm:pt modelId="{A54D4579-47D0-F641-9D78-CA4D66155D27}" cxnId="{5E82C161-DC30-45E5-AF6E-E5AB261A6FAB}" type="parTrans">
      <dgm:prSet/>
      <dgm:spPr/>
      <dgm:t>
        <a:bodyPr/>
        <a:lstStyle/>
        <a:p>
          <a:endParaRPr lang="en-US"/>
        </a:p>
      </dgm:t>
    </dgm:pt>
    <dgm:pt modelId="{19A99458-C32F-794B-AF2A-C6E67A8CDEFF}" cxnId="{5E82C161-DC30-45E5-AF6E-E5AB261A6FAB}" type="sibTrans">
      <dgm:prSet/>
      <dgm:spPr/>
      <dgm:t>
        <a:bodyPr/>
        <a:lstStyle/>
        <a:p>
          <a:endParaRPr lang="en-US"/>
        </a:p>
      </dgm:t>
    </dgm:pt>
    <dgm:pt modelId="{CC5C15DA-7DBE-774F-8689-4D4788050EE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</a:rPr>
            <a:t>C57BL/6J</a:t>
          </a:r>
          <a:r>
            <a:rPr lang="en-US" dirty="0">
              <a:latin typeface="Garamond" panose="02020404030301010803" pitchFamily="18" charset="0"/>
            </a:rPr>
            <a:t>Gpt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251A7B1A-636C-F948-BAB8-68EDAC24FBD7}" cxnId="{06DD8B5F-724D-4124-A208-19204E37400A}" type="parTrans">
      <dgm:prSet/>
      <dgm:spPr/>
      <dgm:t>
        <a:bodyPr/>
        <a:lstStyle/>
        <a:p>
          <a:endParaRPr lang="en-US"/>
        </a:p>
      </dgm:t>
    </dgm:pt>
    <dgm:pt modelId="{F98055E5-22C3-0F45-9BC1-AE72A1702CAD}" cxnId="{06DD8B5F-724D-4124-A208-19204E37400A}" type="sibTrans">
      <dgm:prSet/>
      <dgm:spPr/>
      <dgm:t>
        <a:bodyPr/>
        <a:lstStyle/>
        <a:p>
          <a:endParaRPr lang="en-US"/>
        </a:p>
      </dgm:t>
    </dgm:pt>
    <dgm:pt modelId="{C965FC90-77B7-5745-94C1-39117BFE1CAA}" type="pres">
      <dgm:prSet presAssocID="{1BBE26B1-4E78-DF48-91CB-935B8AD2238C}" presName="linear" presStyleCnt="0">
        <dgm:presLayoutVars>
          <dgm:animLvl val="lvl"/>
          <dgm:resizeHandles val="exact"/>
        </dgm:presLayoutVars>
      </dgm:prSet>
      <dgm:spPr/>
    </dgm:pt>
    <dgm:pt modelId="{DDBBE390-7A4B-1B49-9BF9-ED03157B622D}" type="pres">
      <dgm:prSet presAssocID="{2CB26AE7-465F-4743-901A-0630057A991F}" presName="parentText" presStyleLbl="node1" presStyleIdx="0" presStyleCnt="3" custLinFactNeighborX="19290" custLinFactNeighborY="-7190">
        <dgm:presLayoutVars>
          <dgm:chMax val="0"/>
          <dgm:bulletEnabled val="1"/>
        </dgm:presLayoutVars>
      </dgm:prSet>
      <dgm:spPr/>
    </dgm:pt>
    <dgm:pt modelId="{187F5275-905D-7543-B3BC-7F051537EF73}" type="pres">
      <dgm:prSet presAssocID="{2CB26AE7-465F-4743-901A-0630057A991F}" presName="childText" presStyleLbl="revTx" presStyleIdx="0" presStyleCnt="3">
        <dgm:presLayoutVars>
          <dgm:bulletEnabled val="1"/>
        </dgm:presLayoutVars>
      </dgm:prSet>
      <dgm:spPr/>
    </dgm:pt>
    <dgm:pt modelId="{587702A2-4DB3-FA4C-A489-E3A879EBD348}" type="pres">
      <dgm:prSet presAssocID="{2D48C8B8-0F18-E549-BB65-F2838328A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9C5822-0151-3149-B42A-3996C5EE9C03}" type="pres">
      <dgm:prSet presAssocID="{2D48C8B8-0F18-E549-BB65-F2838328A65F}" presName="childText" presStyleLbl="revTx" presStyleIdx="1" presStyleCnt="3">
        <dgm:presLayoutVars>
          <dgm:bulletEnabled val="1"/>
        </dgm:presLayoutVars>
      </dgm:prSet>
      <dgm:spPr/>
    </dgm:pt>
    <dgm:pt modelId="{B232938E-D7E8-A34C-A22A-EBB1B7050D3B}" type="pres">
      <dgm:prSet presAssocID="{C358F1D2-FA7A-2C4F-A28C-4F9F9CEDDAF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5CD9B2B-590B-6F4E-A436-73E5AA79C93B}" type="pres">
      <dgm:prSet presAssocID="{C358F1D2-FA7A-2C4F-A28C-4F9F9CEDDAF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A330091-28C5-4F0C-B57F-A87324A94978}" srcId="{1BBE26B1-4E78-DF48-91CB-935B8AD2238C}" destId="{2CB26AE7-465F-4743-901A-0630057A991F}" srcOrd="0" destOrd="0" parTransId="{D402D1AA-614A-0E45-82A3-B796A1268F24}" sibTransId="{393079BF-6C01-4449-8275-B8C54EB72FE3}"/>
    <dgm:cxn modelId="{4C6850AB-D3CC-4769-9B9B-738BAFC4A4C3}" srcId="{2CB26AE7-465F-4743-901A-0630057A991F}" destId="{CADEC6DB-422D-D84D-8965-1C621AB8AAB3}" srcOrd="0" destOrd="0" parTransId="{B414BADE-7F9C-F946-A633-D8D81435ABB7}" sibTransId="{7D57BDB3-1B85-9948-B298-9CB013C0BFE4}"/>
    <dgm:cxn modelId="{A702E4F5-CD45-4E9E-ABE4-EC1CC89ACF90}" srcId="{1BBE26B1-4E78-DF48-91CB-935B8AD2238C}" destId="{2D48C8B8-0F18-E549-BB65-F2838328A65F}" srcOrd="1" destOrd="0" parTransId="{5BD62117-F9D2-EC4C-9B61-ADD9B7ACCD41}" sibTransId="{8CC44673-AFB5-D346-B147-464BC00DF372}"/>
    <dgm:cxn modelId="{EBD8E401-0CE3-48DE-84C1-2262ED38AFD5}" srcId="{2D48C8B8-0F18-E549-BB65-F2838328A65F}" destId="{B5107C1F-E174-874C-BA5A-889F31EF0B10}" srcOrd="0" destOrd="1" parTransId="{7E5DC4E2-0841-0847-B4A7-F24E19C77E58}" sibTransId="{B257E00B-0A3C-894F-BB34-138AA7E39C24}"/>
    <dgm:cxn modelId="{5E82C161-DC30-45E5-AF6E-E5AB261A6FAB}" srcId="{1BBE26B1-4E78-DF48-91CB-935B8AD2238C}" destId="{C358F1D2-FA7A-2C4F-A28C-4F9F9CEDDAFE}" srcOrd="2" destOrd="0" parTransId="{A54D4579-47D0-F641-9D78-CA4D66155D27}" sibTransId="{19A99458-C32F-794B-AF2A-C6E67A8CDEFF}"/>
    <dgm:cxn modelId="{06DD8B5F-724D-4124-A208-19204E37400A}" srcId="{C358F1D2-FA7A-2C4F-A28C-4F9F9CEDDAFE}" destId="{CC5C15DA-7DBE-774F-8689-4D4788050EEB}" srcOrd="0" destOrd="2" parTransId="{251A7B1A-636C-F948-BAB8-68EDAC24FBD7}" sibTransId="{F98055E5-22C3-0F45-9BC1-AE72A1702CAD}"/>
    <dgm:cxn modelId="{13F08326-AE16-4398-8324-C0FCD883C97B}" type="presOf" srcId="{1BBE26B1-4E78-DF48-91CB-935B8AD2238C}" destId="{C965FC90-77B7-5745-94C1-39117BFE1CAA}" srcOrd="0" destOrd="0" presId="urn:microsoft.com/office/officeart/2005/8/layout/vList2#1"/>
    <dgm:cxn modelId="{0D6A2E35-076C-470D-A55F-A682B4C4B584}" type="presParOf" srcId="{C965FC90-77B7-5745-94C1-39117BFE1CAA}" destId="{DDBBE390-7A4B-1B49-9BF9-ED03157B622D}" srcOrd="0" destOrd="0" presId="urn:microsoft.com/office/officeart/2005/8/layout/vList2#1"/>
    <dgm:cxn modelId="{CFBA58F3-A4B1-4ACA-8042-E53DA8E4D1B6}" type="presOf" srcId="{2CB26AE7-465F-4743-901A-0630057A991F}" destId="{DDBBE390-7A4B-1B49-9BF9-ED03157B622D}" srcOrd="0" destOrd="0" presId="urn:microsoft.com/office/officeart/2005/8/layout/vList2#1"/>
    <dgm:cxn modelId="{2D608570-F968-4A05-8012-E67B2B75559A}" type="presParOf" srcId="{C965FC90-77B7-5745-94C1-39117BFE1CAA}" destId="{187F5275-905D-7543-B3BC-7F051537EF73}" srcOrd="1" destOrd="0" presId="urn:microsoft.com/office/officeart/2005/8/layout/vList2#1"/>
    <dgm:cxn modelId="{AB6667C4-77DB-403E-83B9-31458974249C}" type="presOf" srcId="{CADEC6DB-422D-D84D-8965-1C621AB8AAB3}" destId="{187F5275-905D-7543-B3BC-7F051537EF73}" srcOrd="0" destOrd="0" presId="urn:microsoft.com/office/officeart/2005/8/layout/vList2#1"/>
    <dgm:cxn modelId="{01A3DC10-1963-4A6A-A13D-D55092D7FA8C}" type="presParOf" srcId="{C965FC90-77B7-5745-94C1-39117BFE1CAA}" destId="{587702A2-4DB3-FA4C-A489-E3A879EBD348}" srcOrd="2" destOrd="0" presId="urn:microsoft.com/office/officeart/2005/8/layout/vList2#1"/>
    <dgm:cxn modelId="{8EE91E15-41AC-4AA4-80D4-28C99D4E97E9}" type="presOf" srcId="{2D48C8B8-0F18-E549-BB65-F2838328A65F}" destId="{587702A2-4DB3-FA4C-A489-E3A879EBD348}" srcOrd="0" destOrd="0" presId="urn:microsoft.com/office/officeart/2005/8/layout/vList2#1"/>
    <dgm:cxn modelId="{ED12ED63-27D7-4423-A7AB-DC397682F144}" type="presParOf" srcId="{C965FC90-77B7-5745-94C1-39117BFE1CAA}" destId="{7A9C5822-0151-3149-B42A-3996C5EE9C03}" srcOrd="3" destOrd="0" presId="urn:microsoft.com/office/officeart/2005/8/layout/vList2#1"/>
    <dgm:cxn modelId="{58A9DBD2-1A41-445F-A0F6-3A699F113DD5}" type="presOf" srcId="{B5107C1F-E174-874C-BA5A-889F31EF0B10}" destId="{7A9C5822-0151-3149-B42A-3996C5EE9C03}" srcOrd="0" destOrd="0" presId="urn:microsoft.com/office/officeart/2005/8/layout/vList2#1"/>
    <dgm:cxn modelId="{596C6510-6273-4FAB-BF0E-200CFE710181}" type="presParOf" srcId="{C965FC90-77B7-5745-94C1-39117BFE1CAA}" destId="{B232938E-D7E8-A34C-A22A-EBB1B7050D3B}" srcOrd="4" destOrd="0" presId="urn:microsoft.com/office/officeart/2005/8/layout/vList2#1"/>
    <dgm:cxn modelId="{AE2E3AF8-8BDE-4AD6-BB8C-7B0C700F7518}" type="presOf" srcId="{C358F1D2-FA7A-2C4F-A28C-4F9F9CEDDAFE}" destId="{B232938E-D7E8-A34C-A22A-EBB1B7050D3B}" srcOrd="0" destOrd="0" presId="urn:microsoft.com/office/officeart/2005/8/layout/vList2#1"/>
    <dgm:cxn modelId="{2FE8188F-1B61-4FE9-8888-9FEA0370C92D}" type="presParOf" srcId="{C965FC90-77B7-5745-94C1-39117BFE1CAA}" destId="{65CD9B2B-590B-6F4E-A436-73E5AA79C93B}" srcOrd="5" destOrd="0" presId="urn:microsoft.com/office/officeart/2005/8/layout/vList2#1"/>
    <dgm:cxn modelId="{19046C95-088D-4AAC-97F2-D6B6054FBD76}" type="presOf" srcId="{CC5C15DA-7DBE-774F-8689-4D4788050EEB}" destId="{65CD9B2B-590B-6F4E-A436-73E5AA79C93B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534150" cy="4351338"/>
        <a:chOff x="0" y="0"/>
        <a:chExt cx="6534150" cy="4351338"/>
      </a:xfrm>
    </dsp:grpSpPr>
    <dsp:sp modelId="{DDBBE390-7A4B-1B49-9BF9-ED03157B622D}">
      <dsp:nvSpPr>
        <dsp:cNvPr id="3" name="圆角矩形 2"/>
        <dsp:cNvSpPr/>
      </dsp:nvSpPr>
      <dsp:spPr bwMode="white">
        <a:xfrm>
          <a:off x="0" y="0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strike="noStrike" baseline="0" dirty="0" err="1">
              <a:latin typeface="Garamond" panose="02020404030301010803" pitchFamily="18" charset="0"/>
            </a:rPr>
            <a:t>Target</a:t>
          </a:r>
          <a:r>
            <a:rPr lang="en-US" sz="3200" b="1" strike="noStrike" baseline="0" dirty="0">
              <a:latin typeface="Garamond" panose="02020404030301010803" pitchFamily="18" charset="0"/>
            </a:rPr>
            <a:t> Gene</a:t>
          </a:r>
          <a:r>
            <a:rPr lang="en-US" sz="3200" b="1" dirty="0">
              <a:latin typeface="Garamond" panose="02020404030301010803" pitchFamily="18" charset="0"/>
            </a:rPr>
            <a:t> Name</a:t>
          </a:r>
          <a:endParaRPr sz="3800"/>
        </a:p>
      </dsp:txBody>
      <dsp:txXfrm>
        <a:off x="0" y="0"/>
        <a:ext cx="6534150" cy="810895"/>
      </dsp:txXfrm>
    </dsp:sp>
    <dsp:sp modelId="{187F5275-905D-7543-B3BC-7F051537EF73}">
      <dsp:nvSpPr>
        <dsp:cNvPr id="4" name="矩形 3"/>
        <dsp:cNvSpPr/>
      </dsp:nvSpPr>
      <dsp:spPr bwMode="white">
        <a:xfrm>
          <a:off x="0" y="826301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  <a:sym typeface="+mn-ea"/>
            </a:rPr>
            <a:t>Strn4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826301"/>
        <a:ext cx="6534150" cy="629280"/>
      </dsp:txXfrm>
    </dsp:sp>
    <dsp:sp modelId="{587702A2-4DB3-FA4C-A489-E3A879EBD348}">
      <dsp:nvSpPr>
        <dsp:cNvPr id="5" name="圆角矩形 4"/>
        <dsp:cNvSpPr/>
      </dsp:nvSpPr>
      <dsp:spPr bwMode="white">
        <a:xfrm>
          <a:off x="0" y="1455581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>
              <a:latin typeface="Garamond" panose="02020404030301010803" pitchFamily="18" charset="0"/>
            </a:rPr>
            <a:t>Project Type</a:t>
          </a:r>
        </a:p>
      </dsp:txBody>
      <dsp:txXfrm>
        <a:off x="0" y="1455581"/>
        <a:ext cx="6534150" cy="810895"/>
      </dsp:txXfrm>
    </dsp:sp>
    <dsp:sp modelId="{7A9C5822-0151-3149-B42A-3996C5EE9C03}">
      <dsp:nvSpPr>
        <dsp:cNvPr id="6" name="矩形 5"/>
        <dsp:cNvSpPr/>
      </dsp:nvSpPr>
      <dsp:spPr bwMode="white">
        <a:xfrm>
          <a:off x="0" y="2266477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Cas9-CKO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2266477"/>
        <a:ext cx="6534150" cy="629280"/>
      </dsp:txXfrm>
    </dsp:sp>
    <dsp:sp modelId="{B232938E-D7E8-A34C-A22A-EBB1B7050D3B}">
      <dsp:nvSpPr>
        <dsp:cNvPr id="7" name="圆角矩形 6"/>
        <dsp:cNvSpPr/>
      </dsp:nvSpPr>
      <dsp:spPr bwMode="white">
        <a:xfrm>
          <a:off x="0" y="2895756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err="1">
              <a:latin typeface="Garamond" panose="02020404030301010803" pitchFamily="18" charset="0"/>
            </a:rPr>
            <a:t>Genetic</a:t>
          </a:r>
          <a:r>
            <a:rPr lang="en-US" sz="3200" b="1" dirty="0">
              <a:latin typeface="Garamond" panose="02020404030301010803" pitchFamily="18" charset="0"/>
            </a:rPr>
            <a:t> Background</a:t>
          </a:r>
          <a:endParaRPr sz="3800"/>
        </a:p>
      </dsp:txBody>
      <dsp:txXfrm>
        <a:off x="0" y="2895756"/>
        <a:ext cx="6534150" cy="810895"/>
      </dsp:txXfrm>
    </dsp:sp>
    <dsp:sp modelId="{65CD9B2B-590B-6F4E-A436-73E5AA79C93B}">
      <dsp:nvSpPr>
        <dsp:cNvPr id="8" name="矩形 7"/>
        <dsp:cNvSpPr/>
      </dsp:nvSpPr>
      <dsp:spPr bwMode="white">
        <a:xfrm>
          <a:off x="0" y="3706651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C57BL/6J</a:t>
          </a: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Gpt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3706651"/>
        <a:ext cx="6534150" cy="6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310958" cy="6858000"/>
            <a:chOff x="0" y="0"/>
            <a:chExt cx="12310958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/>
            <a:stretch>
              <a:fillRect/>
            </a:stretch>
          </p:blipFill>
          <p:spPr>
            <a:xfrm>
              <a:off x="0" y="0"/>
              <a:ext cx="5888178" cy="9196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9"/>
            <a:stretch>
              <a:fillRect/>
            </a:stretch>
          </p:blipFill>
          <p:spPr>
            <a:xfrm>
              <a:off x="5372735" y="0"/>
              <a:ext cx="3237865" cy="919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93" y="309908"/>
              <a:ext cx="3258007" cy="52636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6080124"/>
              <a:ext cx="12192000" cy="777876"/>
              <a:chOff x="0" y="6080124"/>
              <a:chExt cx="12192000" cy="777876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2555" b="37465"/>
              <a:stretch>
                <a:fillRect/>
              </a:stretch>
            </p:blipFill>
            <p:spPr bwMode="auto">
              <a:xfrm>
                <a:off x="0" y="6080125"/>
                <a:ext cx="5737757" cy="7778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16644" b="37465"/>
              <a:stretch>
                <a:fillRect/>
              </a:stretch>
            </p:blipFill>
            <p:spPr bwMode="auto">
              <a:xfrm>
                <a:off x="5737757" y="6080124"/>
                <a:ext cx="6454243" cy="77787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55"/>
            <a:stretch>
              <a:fillRect/>
            </a:stretch>
          </p:blipFill>
          <p:spPr>
            <a:xfrm>
              <a:off x="9135958" y="6080123"/>
              <a:ext cx="3175000" cy="7778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5" name="Group 34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8" name="Group 37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310958" cy="6858000"/>
            <a:chOff x="0" y="0"/>
            <a:chExt cx="12310958" cy="685800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/>
            <a:stretch>
              <a:fillRect/>
            </a:stretch>
          </p:blipFill>
          <p:spPr>
            <a:xfrm>
              <a:off x="0" y="0"/>
              <a:ext cx="5888178" cy="9196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9"/>
            <a:stretch>
              <a:fillRect/>
            </a:stretch>
          </p:blipFill>
          <p:spPr>
            <a:xfrm>
              <a:off x="5372735" y="0"/>
              <a:ext cx="3237865" cy="91969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93" y="309908"/>
              <a:ext cx="3258007" cy="52636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0" y="6080124"/>
              <a:ext cx="12192000" cy="777876"/>
              <a:chOff x="0" y="6080124"/>
              <a:chExt cx="12192000" cy="777876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2555" b="37465"/>
              <a:stretch>
                <a:fillRect/>
              </a:stretch>
            </p:blipFill>
            <p:spPr bwMode="auto">
              <a:xfrm>
                <a:off x="0" y="6080125"/>
                <a:ext cx="5737757" cy="7778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16644" b="37465"/>
              <a:stretch>
                <a:fillRect/>
              </a:stretch>
            </p:blipFill>
            <p:spPr bwMode="auto">
              <a:xfrm>
                <a:off x="5737757" y="6080124"/>
                <a:ext cx="6454243" cy="77787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55"/>
            <a:stretch>
              <a:fillRect/>
            </a:stretch>
          </p:blipFill>
          <p:spPr>
            <a:xfrm>
              <a:off x="9135958" y="6080123"/>
              <a:ext cx="3175000" cy="7778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8" name="Group 37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4" name="Group 33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" name="Picture 3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25" name="Group 24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7E5E-8190-B643-BDE9-DE17EED6A5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Strn4 </a:t>
            </a:r>
            <a:r>
              <a:rPr lang="en-US" dirty="0">
                <a:latin typeface="Garamond" panose="02020404030301010803" pitchFamily="18" charset="0"/>
              </a:rPr>
              <a:t>Cas9-CKO Strategy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345200" y="3772720"/>
            <a:ext cx="3145155" cy="119888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>
              <a:defRPr sz="2000" b="1">
                <a:latin typeface="Times New Roman" panose="02020603050405020304"/>
              </a:defRPr>
            </a:pP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Designer: Jinling Wang</a:t>
            </a:r>
            <a:b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Reviewer: Rui     Xiong</a:t>
            </a:r>
            <a:b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Design Date: 2022-12-07</a:t>
            </a:r>
            <a:endParaRPr lang="en-US" sz="2400" b="0" dirty="0"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Important Information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1092180" cy="4351655"/>
          </a:xfrm>
        </p:spPr>
        <p:txBody>
          <a:bodyPr/>
          <a:lstStyle/>
          <a:p>
            <a:r>
              <a:rPr lang="en-US" i="1" dirty="0"/>
              <a:t>Strn4</a:t>
            </a:r>
            <a:r>
              <a:rPr lang="en-US" dirty="0"/>
              <a:t> is located on Chr7. If the knockout mice are crossed with other mouse strains to obtain double homozygous </a:t>
            </a:r>
            <a:r>
              <a:rPr lang="en-US" dirty="0" err="1"/>
              <a:t>mutant</a:t>
            </a:r>
            <a:r>
              <a:rPr lang="en-US" dirty="0"/>
              <a:t> offspring, please avoid the situation that  the </a:t>
            </a:r>
            <a:r>
              <a:rPr lang="en-US" dirty="0"/>
              <a:t>second gene is on the same chromosome. </a:t>
            </a:r>
            <a:endParaRPr lang="en-US" dirty="0"/>
          </a:p>
          <a:p>
            <a:r>
              <a:rPr lang="en-US" dirty="0"/>
              <a:t>This strategy may not affect the transcripts of 203</a:t>
            </a:r>
            <a:r>
              <a:rPr lang="zh-CN" altLang="en-US" dirty="0"/>
              <a:t>、</a:t>
            </a:r>
            <a:r>
              <a:rPr lang="en-US" altLang="zh-CN" dirty="0"/>
              <a:t>204</a:t>
            </a:r>
            <a:r>
              <a:rPr lang="zh-CN" altLang="en-US" dirty="0"/>
              <a:t>、</a:t>
            </a:r>
            <a:r>
              <a:rPr lang="en-US" altLang="zh-CN" dirty="0"/>
              <a:t>205</a:t>
            </a:r>
            <a:r>
              <a:rPr lang="zh-CN" altLang="en-US" dirty="0"/>
              <a:t>、</a:t>
            </a:r>
            <a:r>
              <a:rPr lang="en-US" altLang="zh-CN" dirty="0"/>
              <a:t>206</a:t>
            </a:r>
            <a:r>
              <a:rPr lang="zh-CN" altLang="en-US" dirty="0"/>
              <a:t>、</a:t>
            </a:r>
            <a:r>
              <a:rPr lang="en-US" altLang="zh-CN" dirty="0"/>
              <a:t>207</a:t>
            </a:r>
            <a:r>
              <a:rPr lang="zh-CN" altLang="en-US" dirty="0"/>
              <a:t>、</a:t>
            </a:r>
            <a:r>
              <a:rPr lang="en-US" altLang="zh-CN" dirty="0"/>
              <a:t>209</a:t>
            </a:r>
            <a:r>
              <a:rPr lang="zh-CN" altLang="en-US" dirty="0"/>
              <a:t>、</a:t>
            </a:r>
            <a:r>
              <a:rPr lang="en-US" altLang="zh-CN" dirty="0"/>
              <a:t>210</a:t>
            </a:r>
            <a:r>
              <a:rPr lang="zh-CN" altLang="en-US" dirty="0"/>
              <a:t>、</a:t>
            </a:r>
            <a:r>
              <a:rPr lang="en-US" dirty="0"/>
              <a:t>212.</a:t>
            </a:r>
            <a:endParaRPr lang="en-US" dirty="0"/>
          </a:p>
          <a:p>
            <a:r>
              <a:rPr lang="en-US" dirty="0"/>
              <a:t>The flox region is about 5kb away from the gene </a:t>
            </a:r>
            <a:r>
              <a:rPr lang="en-US" i="1" dirty="0"/>
              <a:t>Fkrp</a:t>
            </a:r>
            <a:r>
              <a:rPr lang="en-US" dirty="0"/>
              <a:t>, this strategy may affect the nomal function of gene </a:t>
            </a:r>
            <a:r>
              <a:rPr lang="en-US" i="1" dirty="0">
                <a:sym typeface="+mn-ea"/>
              </a:rPr>
              <a:t>Fkrp.</a:t>
            </a:r>
            <a:endParaRPr lang="en-US" dirty="0"/>
          </a:p>
          <a:p>
            <a:r>
              <a:rPr lang="en-US" dirty="0"/>
              <a:t>This Strategy is designed based on genetic</a:t>
            </a:r>
            <a:r>
              <a:rPr lang="en-US" dirty="0">
                <a:solidFill>
                  <a:schemeClr val="tx1"/>
                </a:solidFill>
              </a:rPr>
              <a:t> information in existing databases. Due to the complexity of biological processes, </a:t>
            </a:r>
            <a:r>
              <a:rPr>
                <a:sym typeface="+mn-ea"/>
              </a:rPr>
              <a:t>all risk of loxp insertion on gene transcription</a:t>
            </a:r>
            <a:r>
              <a:rPr lang="en-US" dirty="0"/>
              <a:t>, RNA splicing and protein translation cannot be predicted at the existing technology level.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24251" y="1497012"/>
          <a:ext cx="6534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65" y="155575"/>
            <a:ext cx="10515600" cy="1325563"/>
          </a:xfrm>
        </p:spPr>
        <p:txBody>
          <a:bodyPr/>
          <a:lstStyle/>
          <a:p>
            <a:r>
              <a:rPr lang="en-US" dirty="0" err="1"/>
              <a:t>Strain</a:t>
            </a:r>
            <a:r>
              <a:rPr lang="en-US" dirty="0"/>
              <a:t>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665787"/>
            <a:ext cx="76339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Schematic representation of CRISPR-Cas9 </a:t>
            </a:r>
            <a:r>
              <a:rPr lang="en-US" dirty="0" err="1">
                <a:latin typeface="Garamond" panose="02020404030301010803" pitchFamily="18" charset="0"/>
              </a:rPr>
              <a:t>engineering</a:t>
            </a:r>
            <a:r>
              <a:rPr lang="en-US" dirty="0">
                <a:latin typeface="Garamond" panose="02020404030301010803" pitchFamily="18" charset="0"/>
              </a:rPr>
              <a:t> used to edit the</a:t>
            </a:r>
            <a:r>
              <a:rPr lang="en-US" i="1" dirty="0">
                <a:latin typeface="Garamond" panose="02020404030301010803" pitchFamily="18" charset="0"/>
              </a:rPr>
              <a:t> Strn4</a:t>
            </a:r>
            <a:r>
              <a:rPr lang="en-US" dirty="0">
                <a:latin typeface="Garamond" panose="02020404030301010803" pitchFamily="18" charset="0"/>
              </a:rPr>
              <a:t> gene. 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2670" y="1170305"/>
            <a:ext cx="1238250" cy="942975"/>
          </a:xfrm>
          <a:prstGeom prst="rect">
            <a:avLst/>
          </a:prstGeom>
        </p:spPr>
      </p:pic>
      <p:graphicFrame>
        <p:nvGraphicFramePr>
          <p:cNvPr id="6" name="对象 5"/>
          <p:cNvGraphicFramePr/>
          <p:nvPr/>
        </p:nvGraphicFramePr>
        <p:xfrm>
          <a:off x="837565" y="1311910"/>
          <a:ext cx="9992995" cy="423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10445750" imgH="4443095" progId="Visio.Drawing.15">
                  <p:embed/>
                </p:oleObj>
              </mc:Choice>
              <mc:Fallback>
                <p:oleObj name="" r:id="rId2" imgW="10445750" imgH="4443095" progId="Visio.Drawing.15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7565" y="1311910"/>
                        <a:ext cx="9992995" cy="423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485005"/>
          </a:xfrm>
        </p:spPr>
        <p:txBody>
          <a:bodyPr>
            <a:normAutofit fontScale="90000" lnSpcReduction="10000"/>
          </a:bodyPr>
          <a:lstStyle/>
          <a:p>
            <a:pPr fontAlgn="auto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The </a:t>
            </a:r>
            <a:r>
              <a:rPr lang="en-US" sz="2400" i="1" dirty="0"/>
              <a:t>Strn4</a:t>
            </a:r>
            <a:r>
              <a:rPr lang="en-US" sz="2400" dirty="0"/>
              <a:t> gene has 14 transcripts. According to the structure of </a:t>
            </a:r>
            <a:r>
              <a:rPr lang="en-US" sz="2400" i="1" dirty="0"/>
              <a:t>Strn4</a:t>
            </a:r>
            <a:r>
              <a:rPr lang="en-US" sz="2400" dirty="0"/>
              <a:t> gene, exon2-3 of </a:t>
            </a:r>
            <a:r>
              <a:rPr lang="en-US" sz="2400" i="1" dirty="0"/>
              <a:t>Strn4</a:t>
            </a:r>
            <a:r>
              <a:rPr lang="en-US" sz="2400" dirty="0"/>
              <a:t>-201 (ENSMUST00000019220.16) transcript is recommended as the knockout region. The region contains 178b</a:t>
            </a:r>
            <a:r>
              <a:rPr lang="en-US" sz="2400" dirty="0">
                <a:solidFill>
                  <a:schemeClr val="tx1"/>
                </a:solidFill>
              </a:rPr>
              <a:t>p of coding sequences. Knock</a:t>
            </a:r>
            <a:r>
              <a:rPr lang="en-US" sz="2400" dirty="0">
                <a:solidFill>
                  <a:schemeClr val="tx1"/>
                </a:solidFill>
              </a:rPr>
              <a:t>ing out the region will result in disruption of protein function. </a:t>
            </a:r>
            <a:endParaRPr lang="en-US" sz="2400" dirty="0">
              <a:solidFill>
                <a:schemeClr val="tx1"/>
              </a:solidFill>
            </a:endParaRPr>
          </a:p>
          <a:p>
            <a:pPr fontAlgn="auto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 this project we use CRISPR-Cas9 technology to modify </a:t>
            </a:r>
            <a:r>
              <a:rPr lang="en-US" sz="2400" i="1" dirty="0">
                <a:solidFill>
                  <a:schemeClr val="tx1"/>
                </a:solidFill>
              </a:rPr>
              <a:t>Strn4</a:t>
            </a:r>
            <a:r>
              <a:rPr lang="en-US" sz="2400" dirty="0">
                <a:solidFill>
                  <a:schemeClr val="tx1"/>
                </a:solidFill>
              </a:rPr>
              <a:t> gene. The brief process is as follows: </a:t>
            </a:r>
            <a:r>
              <a:rPr>
                <a:sym typeface="+mn-ea"/>
              </a:rPr>
              <a:t>CRISPR-Cas9 system and Donor were microinjected into the fertilized eggs of C57BL/6JGpt mice</a:t>
            </a:r>
            <a:r>
              <a:rPr lang="en-US" sz="2400" dirty="0" err="1">
                <a:solidFill>
                  <a:schemeClr val="tx1"/>
                </a:solidFill>
              </a:rPr>
              <a:t>. F</a:t>
            </a:r>
            <a:r>
              <a:rPr lang="en-US" sz="2400" dirty="0">
                <a:solidFill>
                  <a:schemeClr val="tx1"/>
                </a:solidFill>
              </a:rPr>
              <a:t>ertilized eggs were transplanted to obtain positive F0 mice which were confirmed by PCR and on-target amplicon sequencing. A stable F1-generation mouse </a:t>
            </a:r>
            <a:r>
              <a:rPr lang="en-US" sz="2400" dirty="0" err="1">
                <a:solidFill>
                  <a:schemeClr val="tx1"/>
                </a:solidFill>
              </a:rPr>
              <a:t>strain </a:t>
            </a:r>
            <a:r>
              <a:rPr lang="en-US" sz="2400" dirty="0">
                <a:solidFill>
                  <a:schemeClr val="tx1"/>
                </a:solidFill>
              </a:rPr>
              <a:t>was obtained by mating positive F0-generation mice with C57BL/6JGpt mice and confirmation of the desired mutant allele </a:t>
            </a:r>
            <a:r>
              <a:rPr lang="en-US" sz="2400">
                <a:solidFill>
                  <a:schemeClr val="tx1"/>
                </a:solidFill>
              </a:rPr>
              <a:t>was carried out </a:t>
            </a:r>
            <a:r>
              <a:rPr lang="en-US" sz="2400" dirty="0">
                <a:solidFill>
                  <a:schemeClr val="tx1"/>
                </a:solidFill>
              </a:rPr>
              <a:t>by PCR and on-target amplicon sequencing.</a:t>
            </a:r>
            <a:endParaRPr lang="en-US" sz="2400" dirty="0">
              <a:solidFill>
                <a:schemeClr val="tx1"/>
              </a:solidFill>
            </a:endParaRPr>
          </a:p>
          <a:p>
            <a:pPr fontAlgn="auto">
              <a:lnSpc>
                <a:spcPct val="100000"/>
              </a:lnSpc>
            </a:pPr>
            <a:r>
              <a:rPr>
                <a:sym typeface="+mn-ea"/>
              </a:rPr>
              <a:t>The flox mice will be knocked out after mating with mice expressing Cre recombinase, resulting in the loss of function of the target gene in specific tissues and cell types.</a:t>
            </a:r>
            <a:endParaRPr lang="en-US" sz="24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Information</a:t>
            </a: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7946231" y="5791518"/>
            <a:ext cx="374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www.ncbi.nlm.nih.gov</a:t>
            </a:r>
            <a:r>
              <a:rPr lang="en-US" dirty="0">
                <a:latin typeface="Garamond" panose="02020404030301010803" pitchFamily="18" charset="0"/>
              </a:rPr>
              <a:t>/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8480" y="1189355"/>
            <a:ext cx="10848975" cy="458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r>
              <a:rPr lang="en-US" dirty="0"/>
              <a:t>Transcript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2144" y="5949950"/>
            <a:ext cx="333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83600" y="774990"/>
            <a:ext cx="7263130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The gene has14 transcripts, all transcripts are shown below: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00" y="4780965"/>
            <a:ext cx="11145520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The strategy is based on the design of </a:t>
            </a:r>
            <a:r>
              <a:rPr lang="en-US" sz="2400" i="1" dirty="0">
                <a:latin typeface="Garamond" panose="02020404030301010803" pitchFamily="18" charset="0"/>
              </a:rPr>
              <a:t>Strn4</a:t>
            </a:r>
            <a:r>
              <a:rPr lang="en-US" sz="2400" dirty="0">
                <a:latin typeface="Garamond" panose="02020404030301010803" pitchFamily="18" charset="0"/>
              </a:rPr>
              <a:t>-201 transcript, the transcription is shown below: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05" y="1235075"/>
            <a:ext cx="10563225" cy="3457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5241290"/>
            <a:ext cx="10604500" cy="829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5" name="TextBox 4"/>
          <p:cNvSpPr txBox="1"/>
          <p:nvPr/>
        </p:nvSpPr>
        <p:spPr>
          <a:xfrm>
            <a:off x="4501830" y="6308209"/>
            <a:ext cx="3188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Source: </a:t>
            </a:r>
            <a:r>
              <a:rPr lang="en-US" dirty="0">
                <a:latin typeface="Garamond" panose="02020404030301010803" pitchFamily="18" charset="0"/>
                <a:sym typeface="+mn-ea"/>
              </a:rPr>
              <a:t>: https://</a:t>
            </a:r>
            <a:r>
              <a:rPr lang="en-US" dirty="0" err="1">
                <a:latin typeface="Garamond" panose="02020404030301010803" pitchFamily="18" charset="0"/>
                <a:sym typeface="+mn-ea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930" y="1332865"/>
            <a:ext cx="9648190" cy="4809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7" name="TextBox 6"/>
          <p:cNvSpPr txBox="1"/>
          <p:nvPr/>
        </p:nvSpPr>
        <p:spPr>
          <a:xfrm>
            <a:off x="4501830" y="6308209"/>
            <a:ext cx="3188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Source: </a:t>
            </a:r>
            <a:r>
              <a:rPr lang="en-US" dirty="0">
                <a:latin typeface="Garamond" panose="02020404030301010803" pitchFamily="18" charset="0"/>
                <a:sym typeface="+mn-ea"/>
              </a:rPr>
              <a:t>: https://</a:t>
            </a:r>
            <a:r>
              <a:rPr lang="en-US" dirty="0" err="1">
                <a:latin typeface="Garamond" panose="02020404030301010803" pitchFamily="18" charset="0"/>
                <a:sym typeface="+mn-ea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1545590"/>
            <a:ext cx="11096625" cy="3511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Phenotype </a:t>
            </a:r>
            <a:r>
              <a:rPr lang="en-US" dirty="0"/>
              <a:t>Information (MGI)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0577" y="6308209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www.informatics.jax.org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4895" y="1691005"/>
            <a:ext cx="9587230" cy="34658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395,&quot;width&quot;:17505}"/>
</p:tagLst>
</file>

<file path=ppt/tags/tag2.xml><?xml version="1.0" encoding="utf-8"?>
<p:tagLst xmlns:p="http://schemas.openxmlformats.org/presentationml/2006/main">
  <p:tag name="COMMONDATA" val="eyJoZGlkIjoiNzY5NTk1NTM0ZWE2OThmZDdkNzRkOGMwNjcxMGJmZjEifQ=="/>
  <p:tag name="KSO_WPP_MARK_KEY" val="472680ee-00fc-4dbf-bfe0-b758c503046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2335</Words>
  <Application>WPS 演示</Application>
  <PresentationFormat>Widescreen</PresentationFormat>
  <Paragraphs>47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Garamond</vt:lpstr>
      <vt:lpstr>Times New Roman</vt:lpstr>
      <vt:lpstr>微软雅黑</vt:lpstr>
      <vt:lpstr>Arial Unicode MS</vt:lpstr>
      <vt:lpstr>方正舒体</vt:lpstr>
      <vt:lpstr>Calibri</vt:lpstr>
      <vt:lpstr>Office Theme</vt:lpstr>
      <vt:lpstr>Visio.Drawing.15</vt:lpstr>
      <vt:lpstr>Strn4 Cas9-CKO Strategy</vt:lpstr>
      <vt:lpstr>Overview</vt:lpstr>
      <vt:lpstr>Strain Strategy</vt:lpstr>
      <vt:lpstr>Technical Information</vt:lpstr>
      <vt:lpstr>Gene Information</vt:lpstr>
      <vt:lpstr>Transcript Information</vt:lpstr>
      <vt:lpstr>Genomic Information</vt:lpstr>
      <vt:lpstr>Protein Information</vt:lpstr>
      <vt:lpstr>Mouse Phenotype Information (MGI) </vt:lpstr>
      <vt:lpstr>Important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Lag3 Cas9-KO Strategy</dc:title>
  <dc:creator>Linnet  Ramos</dc:creator>
  <cp:lastModifiedBy>linda王</cp:lastModifiedBy>
  <cp:revision>27</cp:revision>
  <dcterms:created xsi:type="dcterms:W3CDTF">2022-05-17T15:47:00Z</dcterms:created>
  <dcterms:modified xsi:type="dcterms:W3CDTF">2022-12-07T06:21:46Z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673FEE58D1AB4DD0AA12184A0C3738E0</vt:lpwstr>
  </property>
  <property fmtid="{D5CDD505-2E9C-101B-9397-08002B2CF9AE}" pid="3" name="KSOProductBuildVer">
    <vt:lpwstr>2052-11.1.0.12763</vt:lpwstr>
  </property>
</Properties>
</file>