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handoutMasterIdLst>
    <p:handoutMasterId r:id="rId14"/>
  </p:handout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snapToObjects="1">
      <p:cViewPr varScale="1">
        <p:scale>
          <a:sx n="102" d="100"/>
          <a:sy n="102" d="100"/>
        </p:scale>
        <p:origin x="952" y="16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image" Target="../media/image20.png"/><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9" Type="http://schemas.openxmlformats.org/officeDocument/2006/relationships/image" Target="../media/image12.png"/><Relationship Id="rId8" Type="http://schemas.openxmlformats.org/officeDocument/2006/relationships/image" Target="../media/image11.png"/><Relationship Id="rId7" Type="http://schemas.openxmlformats.org/officeDocument/2006/relationships/image" Target="../media/image10.png"/><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0" Type="http://schemas.openxmlformats.org/officeDocument/2006/relationships/slideLayout" Target="../slideLayouts/slideLayout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pn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6.jpeg"/><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bg.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1551940" y="1918795"/>
            <a:ext cx="9657715" cy="1106805"/>
          </a:xfrm>
          <a:prstGeom prst="rect">
            <a:avLst/>
          </a:prstGeom>
          <a:noFill/>
        </p:spPr>
        <p:txBody>
          <a:bodyPr wrap="none">
            <a:spAutoFit/>
          </a:bodyPr>
          <a:lstStyle/>
          <a:p/>
          <a:p>
            <a:pPr algn="ctr">
              <a:defRPr sz="4800" b="1">
                <a:latin typeface="Times New Roman" panose="02020603050405020304"/>
              </a:defRPr>
            </a:pPr>
            <a:r>
              <a:rPr i="1"/>
              <a:t>Dnai3</a:t>
            </a:r>
            <a:r>
              <a:t> Cas9-CKO Strategy</a:t>
            </a:r>
          </a:p>
        </p:txBody>
      </p:sp>
      <p:pic>
        <p:nvPicPr>
          <p:cNvPr id="4" name="Picture 3" descr="top_revised.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tl.png"/>
          <p:cNvPicPr>
            <a:picLocks noChangeAspect="1"/>
          </p:cNvPicPr>
          <p:nvPr/>
        </p:nvPicPr>
        <p:blipFill>
          <a:blip r:embed="rId3"/>
          <a:stretch>
            <a:fillRect/>
          </a:stretch>
        </p:blipFill>
        <p:spPr>
          <a:xfrm>
            <a:off x="0" y="0"/>
            <a:ext cx="3495600" cy="2088000"/>
          </a:xfrm>
          <a:prstGeom prst="rect">
            <a:avLst/>
          </a:prstGeom>
        </p:spPr>
      </p:pic>
      <p:pic>
        <p:nvPicPr>
          <p:cNvPr id="6" name="Picture 5" descr="br.png"/>
          <p:cNvPicPr>
            <a:picLocks noChangeAspect="1"/>
          </p:cNvPicPr>
          <p:nvPr/>
        </p:nvPicPr>
        <p:blipFill>
          <a:blip r:embed="rId4"/>
          <a:stretch>
            <a:fillRect/>
          </a:stretch>
        </p:blipFill>
        <p:spPr>
          <a:xfrm>
            <a:off x="8874000" y="4680000"/>
            <a:ext cx="3311999" cy="2160000"/>
          </a:xfrm>
          <a:prstGeom prst="rect">
            <a:avLst/>
          </a:prstGeom>
        </p:spPr>
      </p:pic>
      <p:sp>
        <p:nvSpPr>
          <p:cNvPr id="8" name="TextBox 6"/>
          <p:cNvSpPr txBox="1"/>
          <p:nvPr/>
        </p:nvSpPr>
        <p:spPr>
          <a:xfrm>
            <a:off x="4345200" y="3600000"/>
            <a:ext cx="2806700" cy="1906905"/>
          </a:xfrm>
          <a:prstGeom prst="rect">
            <a:avLst/>
          </a:prstGeom>
          <a:noFill/>
        </p:spPr>
        <p:txBody>
          <a:bodyPr wrap="none">
            <a:spAutoFit/>
          </a:bodyPr>
          <a:p/>
          <a:p>
            <a:pPr>
              <a:defRPr sz="2000" b="1">
                <a:latin typeface="Times New Roman" panose="02020603050405020304"/>
              </a:defRPr>
            </a:pPr>
            <a:r>
              <a:t>Designer: </a:t>
            </a:r>
            <a:r>
              <a:rPr lang="en-US"/>
              <a:t>Xiaojing Li</a:t>
            </a:r>
            <a:br>
              <a:rPr lang="en-US"/>
            </a:br>
            <a:br>
              <a:rPr lang="en-US"/>
            </a:br>
            <a:r>
              <a:t>Reviewer: </a:t>
            </a:r>
            <a:r>
              <a:rPr lang="en-US"/>
              <a:t>JiaYu</a:t>
            </a:r>
            <a:br>
              <a:rPr lang="en-US"/>
            </a:br>
            <a:br>
              <a:rPr lang="en-US"/>
            </a:br>
            <a:r>
              <a:t>Design Date: </a:t>
            </a:r>
            <a:r>
              <a:rPr lang="en-US"/>
              <a:t>2020-11-10</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0" y="1908000"/>
            <a:ext cx="12189600" cy="1461599"/>
          </a:xfrm>
          <a:prstGeom prst="rect">
            <a:avLst/>
          </a:prstGeom>
          <a:noFill/>
        </p:spPr>
        <p:txBody>
          <a:bodyPr wrap="none">
            <a:spAutoFit/>
          </a:bodyPr>
          <a:lstStyle/>
          <a:p/>
          <a:p>
            <a:pPr algn="ctr">
              <a:defRPr sz="4800" b="1">
                <a:latin typeface="Times New Roman" panose="02020603050405020304"/>
              </a:defRPr>
            </a:pP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0"/>
            <a:ext cx="3495600" cy="2088000"/>
          </a:xfrm>
          <a:prstGeom prst="rect">
            <a:avLst/>
          </a:prstGeom>
        </p:spPr>
      </p:pic>
      <p:pic>
        <p:nvPicPr>
          <p:cNvPr id="6" name="Picture 5" descr="image.png"/>
          <p:cNvPicPr>
            <a:picLocks noChangeAspect="1"/>
          </p:cNvPicPr>
          <p:nvPr/>
        </p:nvPicPr>
        <p:blipFill>
          <a:blip r:embed="rId4"/>
          <a:stretch>
            <a:fillRect/>
          </a:stretch>
        </p:blipFill>
        <p:spPr>
          <a:xfrm>
            <a:off x="8874000" y="4680000"/>
            <a:ext cx="3311999" cy="2160000"/>
          </a:xfrm>
          <a:prstGeom prst="rect">
            <a:avLst/>
          </a:prstGeom>
        </p:spPr>
      </p:pic>
      <p:sp>
        <p:nvSpPr>
          <p:cNvPr id="7" name="TextBox 6"/>
          <p:cNvSpPr txBox="1"/>
          <p:nvPr/>
        </p:nvSpPr>
        <p:spPr>
          <a:xfrm>
            <a:off x="2951999" y="1659600"/>
            <a:ext cx="7405200" cy="900000"/>
          </a:xfrm>
          <a:prstGeom prst="rect">
            <a:avLst/>
          </a:prstGeom>
          <a:noFill/>
        </p:spPr>
        <p:txBody>
          <a:bodyPr wrap="none">
            <a:spAutoFit/>
          </a:bodyPr>
          <a:lstStyle/>
          <a:p/>
          <a:p>
            <a:pPr algn="just">
              <a:lnSpc>
                <a:spcPts val="3200"/>
              </a:lnSpc>
              <a:defRPr sz="2600" b="0">
                <a:solidFill>
                  <a:srgbClr val="018177"/>
                </a:solidFill>
                <a:latin typeface="Times New Roman" panose="02020603050405020304"/>
              </a:defRPr>
            </a:pPr>
            <a:r>
              <a:t>If you have any questions, you are welcome to inquire. </a:t>
            </a:r>
            <a:br/>
            <a:r>
              <a:t>Tel: 025-5864 1534</a:t>
            </a:r>
          </a:p>
        </p:txBody>
      </p:sp>
      <p:pic>
        <p:nvPicPr>
          <p:cNvPr id="8" name="Picture 7" descr="tr.jpg"/>
          <p:cNvPicPr>
            <a:picLocks noChangeAspect="1"/>
          </p:cNvPicPr>
          <p:nvPr/>
        </p:nvPicPr>
        <p:blipFill>
          <a:blip r:embed="rId5"/>
          <a:stretch>
            <a:fillRect/>
          </a:stretch>
        </p:blipFill>
        <p:spPr>
          <a:xfrm>
            <a:off x="2973600" y="2880000"/>
            <a:ext cx="3330000" cy="810000"/>
          </a:xfrm>
          <a:prstGeom prst="rect">
            <a:avLst/>
          </a:prstGeom>
        </p:spPr>
      </p:pic>
      <p:pic>
        <p:nvPicPr>
          <p:cNvPr id="9" name="Picture 8" descr="code1.png"/>
          <p:cNvPicPr>
            <a:picLocks noChangeAspect="1"/>
          </p:cNvPicPr>
          <p:nvPr/>
        </p:nvPicPr>
        <p:blipFill>
          <a:blip r:embed="rId6"/>
          <a:stretch>
            <a:fillRect/>
          </a:stretch>
        </p:blipFill>
        <p:spPr>
          <a:xfrm>
            <a:off x="2973600" y="3851999"/>
            <a:ext cx="2376000" cy="2376000"/>
          </a:xfrm>
          <a:prstGeom prst="rect">
            <a:avLst/>
          </a:prstGeom>
        </p:spPr>
      </p:pic>
      <p:pic>
        <p:nvPicPr>
          <p:cNvPr id="10" name="Picture 9" descr="code2.png"/>
          <p:cNvPicPr>
            <a:picLocks noChangeAspect="1"/>
          </p:cNvPicPr>
          <p:nvPr/>
        </p:nvPicPr>
        <p:blipFill>
          <a:blip r:embed="rId7"/>
          <a:stretch>
            <a:fillRect/>
          </a:stretch>
        </p:blipFill>
        <p:spPr>
          <a:xfrm>
            <a:off x="5569200" y="3851999"/>
            <a:ext cx="2376000" cy="2376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Project Overview</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lin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btm.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line2.png"/>
          <p:cNvPicPr>
            <a:picLocks noChangeAspect="1"/>
          </p:cNvPicPr>
          <p:nvPr/>
        </p:nvPicPr>
        <p:blipFill>
          <a:blip r:embed="rId5"/>
          <a:stretch>
            <a:fillRect/>
          </a:stretch>
        </p:blipFill>
        <p:spPr>
          <a:xfrm>
            <a:off x="2480400" y="2088000"/>
            <a:ext cx="7009200" cy="72000"/>
          </a:xfrm>
          <a:prstGeom prst="rect">
            <a:avLst/>
          </a:prstGeom>
        </p:spPr>
      </p:pic>
      <p:pic>
        <p:nvPicPr>
          <p:cNvPr id="8" name="Picture 7" descr="line2.png"/>
          <p:cNvPicPr>
            <a:picLocks noChangeAspect="1"/>
          </p:cNvPicPr>
          <p:nvPr/>
        </p:nvPicPr>
        <p:blipFill>
          <a:blip r:embed="rId5"/>
          <a:stretch>
            <a:fillRect/>
          </a:stretch>
        </p:blipFill>
        <p:spPr>
          <a:xfrm>
            <a:off x="2480400" y="3016799"/>
            <a:ext cx="7009200" cy="72000"/>
          </a:xfrm>
          <a:prstGeom prst="rect">
            <a:avLst/>
          </a:prstGeom>
        </p:spPr>
      </p:pic>
      <p:pic>
        <p:nvPicPr>
          <p:cNvPr id="9" name="Picture 8" descr="line2.png"/>
          <p:cNvPicPr>
            <a:picLocks noChangeAspect="1"/>
          </p:cNvPicPr>
          <p:nvPr/>
        </p:nvPicPr>
        <p:blipFill>
          <a:blip r:embed="rId5"/>
          <a:stretch>
            <a:fillRect/>
          </a:stretch>
        </p:blipFill>
        <p:spPr>
          <a:xfrm>
            <a:off x="2480400" y="3945600"/>
            <a:ext cx="7009200" cy="72000"/>
          </a:xfrm>
          <a:prstGeom prst="rect">
            <a:avLst/>
          </a:prstGeom>
        </p:spPr>
      </p:pic>
      <p:pic>
        <p:nvPicPr>
          <p:cNvPr id="10" name="Picture 9" descr="line2.png"/>
          <p:cNvPicPr>
            <a:picLocks noChangeAspect="1"/>
          </p:cNvPicPr>
          <p:nvPr/>
        </p:nvPicPr>
        <p:blipFill>
          <a:blip r:embed="rId5"/>
          <a:stretch>
            <a:fillRect/>
          </a:stretch>
        </p:blipFill>
        <p:spPr>
          <a:xfrm>
            <a:off x="2480400" y="4874400"/>
            <a:ext cx="7009200" cy="72000"/>
          </a:xfrm>
          <a:prstGeom prst="rect">
            <a:avLst/>
          </a:prstGeom>
        </p:spPr>
      </p:pic>
      <p:sp>
        <p:nvSpPr>
          <p:cNvPr id="11" name="TextBox 10"/>
          <p:cNvSpPr txBox="1"/>
          <p:nvPr/>
        </p:nvSpPr>
        <p:spPr>
          <a:xfrm>
            <a:off x="2520000" y="2160000"/>
            <a:ext cx="4771390" cy="768350"/>
          </a:xfrm>
          <a:prstGeom prst="rect">
            <a:avLst/>
          </a:prstGeom>
          <a:noFill/>
        </p:spPr>
        <p:txBody>
          <a:bodyPr wrap="none">
            <a:spAutoFit/>
          </a:bodyPr>
          <a:lstStyle/>
          <a:p/>
          <a:p>
            <a:pPr>
              <a:defRPr sz="2600" b="1">
                <a:latin typeface="Times New Roman" panose="02020603050405020304"/>
              </a:defRPr>
            </a:pPr>
            <a:r>
              <a:t>Project Name                      </a:t>
            </a:r>
            <a:r>
              <a:rPr i="1"/>
              <a:t>Dnai3</a:t>
            </a:r>
            <a:endParaRPr i="1"/>
          </a:p>
        </p:txBody>
      </p:sp>
      <p:sp>
        <p:nvSpPr>
          <p:cNvPr id="12" name="TextBox 11"/>
          <p:cNvSpPr txBox="1"/>
          <p:nvPr/>
        </p:nvSpPr>
        <p:spPr>
          <a:xfrm>
            <a:off x="2520000" y="3088800"/>
            <a:ext cx="6753600" cy="576000"/>
          </a:xfrm>
          <a:prstGeom prst="rect">
            <a:avLst/>
          </a:prstGeom>
          <a:noFill/>
        </p:spPr>
        <p:txBody>
          <a:bodyPr wrap="none">
            <a:spAutoFit/>
          </a:bodyPr>
          <a:lstStyle/>
          <a:p/>
          <a:p>
            <a:pPr>
              <a:defRPr sz="2600" b="1">
                <a:latin typeface="Times New Roman" panose="02020603050405020304"/>
              </a:defRPr>
            </a:pPr>
            <a:r>
              <a:t>Project type                        Cas9-CKO</a:t>
            </a:r>
          </a:p>
        </p:txBody>
      </p:sp>
      <p:sp>
        <p:nvSpPr>
          <p:cNvPr id="13" name="TextBox 12"/>
          <p:cNvSpPr txBox="1"/>
          <p:nvPr/>
        </p:nvSpPr>
        <p:spPr>
          <a:xfrm>
            <a:off x="2520000" y="4017600"/>
            <a:ext cx="6753600" cy="576000"/>
          </a:xfrm>
          <a:prstGeom prst="rect">
            <a:avLst/>
          </a:prstGeom>
          <a:noFill/>
        </p:spPr>
        <p:txBody>
          <a:bodyPr wrap="none">
            <a:spAutoFit/>
          </a:bodyPr>
          <a:lstStyle/>
          <a:p/>
          <a:p>
            <a:pPr>
              <a:defRPr sz="2600" b="1">
                <a:latin typeface="Times New Roman" panose="02020603050405020304"/>
              </a:defRPr>
            </a:pPr>
            <a:r>
              <a:t>Strain background             C57BL/6JGpt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Conditional Knockout strategy</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360000" y="1007999"/>
            <a:ext cx="10027285" cy="645160"/>
          </a:xfrm>
          <a:prstGeom prst="rect">
            <a:avLst/>
          </a:prstGeom>
          <a:noFill/>
        </p:spPr>
        <p:txBody>
          <a:bodyPr wrap="none">
            <a:spAutoFit/>
          </a:bodyPr>
          <a:lstStyle/>
          <a:p/>
          <a:p>
            <a:pPr>
              <a:defRPr sz="1800">
                <a:latin typeface="Times New Roman" panose="02020603050405020304"/>
              </a:defRPr>
            </a:pPr>
            <a:r>
              <a:t>This model will use CRISPR/Cas9 technology to edit the </a:t>
            </a:r>
            <a:r>
              <a:rPr i="1"/>
              <a:t>Dnai3</a:t>
            </a:r>
            <a:r>
              <a:t> gene. The schematic diagram is as follows:</a:t>
            </a:r>
          </a:p>
        </p:txBody>
      </p:sp>
      <p:pic>
        <p:nvPicPr>
          <p:cNvPr id="8" name="Picture 7" descr="1.png"/>
          <p:cNvPicPr>
            <a:picLocks noChangeAspect="1"/>
          </p:cNvPicPr>
          <p:nvPr/>
        </p:nvPicPr>
        <p:blipFill>
          <a:blip r:embed="rId5"/>
          <a:stretch>
            <a:fillRect/>
          </a:stretch>
        </p:blipFill>
        <p:spPr>
          <a:xfrm>
            <a:off x="1800000" y="1728000"/>
            <a:ext cx="8640000" cy="720000"/>
          </a:xfrm>
          <a:prstGeom prst="rect">
            <a:avLst/>
          </a:prstGeom>
        </p:spPr>
      </p:pic>
      <p:sp>
        <p:nvSpPr>
          <p:cNvPr id="9" name="TextBox 8"/>
          <p:cNvSpPr txBox="1"/>
          <p:nvPr/>
        </p:nvSpPr>
        <p:spPr>
          <a:xfrm>
            <a:off x="6120000" y="2088000"/>
            <a:ext cx="864000" cy="108000"/>
          </a:xfrm>
          <a:prstGeom prst="rect">
            <a:avLst/>
          </a:prstGeom>
          <a:noFill/>
        </p:spPr>
        <p:txBody>
          <a:bodyPr wrap="none">
            <a:spAutoFit/>
          </a:bodyPr>
          <a:lstStyle/>
          <a:p/>
          <a:p>
            <a:pPr>
              <a:defRPr sz="1200" b="1">
                <a:latin typeface="Times New Roman" panose="02020603050405020304"/>
              </a:defRPr>
            </a:pPr>
            <a:r>
              <a:t>4</a:t>
            </a:r>
          </a:p>
        </p:txBody>
      </p:sp>
      <p:sp>
        <p:nvSpPr>
          <p:cNvPr id="10" name="TextBox 9"/>
          <p:cNvSpPr txBox="1"/>
          <p:nvPr/>
        </p:nvSpPr>
        <p:spPr>
          <a:xfrm>
            <a:off x="7290000" y="2088000"/>
            <a:ext cx="864000" cy="108000"/>
          </a:xfrm>
          <a:prstGeom prst="rect">
            <a:avLst/>
          </a:prstGeom>
          <a:noFill/>
        </p:spPr>
        <p:txBody>
          <a:bodyPr wrap="none">
            <a:spAutoFit/>
          </a:bodyPr>
          <a:lstStyle/>
          <a:p/>
          <a:p>
            <a:pPr>
              <a:defRPr sz="1200" b="1">
                <a:latin typeface="Times New Roman" panose="02020603050405020304"/>
              </a:defRPr>
            </a:pPr>
            <a:r>
              <a:t>7</a:t>
            </a:r>
          </a:p>
        </p:txBody>
      </p:sp>
      <p:pic>
        <p:nvPicPr>
          <p:cNvPr id="11" name="Picture 10" descr="2.png"/>
          <p:cNvPicPr>
            <a:picLocks noChangeAspect="1"/>
          </p:cNvPicPr>
          <p:nvPr/>
        </p:nvPicPr>
        <p:blipFill>
          <a:blip r:embed="rId6"/>
          <a:stretch>
            <a:fillRect/>
          </a:stretch>
        </p:blipFill>
        <p:spPr>
          <a:xfrm>
            <a:off x="1800000" y="2736000"/>
            <a:ext cx="8640000" cy="720000"/>
          </a:xfrm>
          <a:prstGeom prst="rect">
            <a:avLst/>
          </a:prstGeom>
        </p:spPr>
      </p:pic>
      <p:sp>
        <p:nvSpPr>
          <p:cNvPr id="12" name="TextBox 11"/>
          <p:cNvSpPr txBox="1"/>
          <p:nvPr/>
        </p:nvSpPr>
        <p:spPr>
          <a:xfrm>
            <a:off x="6120000" y="3096000"/>
            <a:ext cx="864000" cy="108000"/>
          </a:xfrm>
          <a:prstGeom prst="rect">
            <a:avLst/>
          </a:prstGeom>
          <a:noFill/>
        </p:spPr>
        <p:txBody>
          <a:bodyPr wrap="none">
            <a:spAutoFit/>
          </a:bodyPr>
          <a:lstStyle/>
          <a:p/>
          <a:p>
            <a:pPr>
              <a:defRPr sz="1200" b="1">
                <a:latin typeface="Times New Roman" panose="02020603050405020304"/>
              </a:defRPr>
            </a:pPr>
            <a:r>
              <a:t>4</a:t>
            </a:r>
          </a:p>
        </p:txBody>
      </p:sp>
      <p:sp>
        <p:nvSpPr>
          <p:cNvPr id="13" name="TextBox 12"/>
          <p:cNvSpPr txBox="1"/>
          <p:nvPr/>
        </p:nvSpPr>
        <p:spPr>
          <a:xfrm>
            <a:off x="7290000" y="3096000"/>
            <a:ext cx="864000" cy="108000"/>
          </a:xfrm>
          <a:prstGeom prst="rect">
            <a:avLst/>
          </a:prstGeom>
          <a:noFill/>
        </p:spPr>
        <p:txBody>
          <a:bodyPr wrap="none">
            <a:spAutoFit/>
          </a:bodyPr>
          <a:lstStyle/>
          <a:p/>
          <a:p>
            <a:pPr>
              <a:defRPr sz="1200" b="1">
                <a:latin typeface="Times New Roman" panose="02020603050405020304"/>
              </a:defRPr>
            </a:pPr>
            <a:r>
              <a:t>7</a:t>
            </a:r>
          </a:p>
        </p:txBody>
      </p:sp>
      <p:sp>
        <p:nvSpPr>
          <p:cNvPr id="14" name="TextBox 13"/>
          <p:cNvSpPr txBox="1"/>
          <p:nvPr/>
        </p:nvSpPr>
        <p:spPr>
          <a:xfrm>
            <a:off x="4031999" y="3096000"/>
            <a:ext cx="864000" cy="108000"/>
          </a:xfrm>
          <a:prstGeom prst="rect">
            <a:avLst/>
          </a:prstGeom>
          <a:noFill/>
        </p:spPr>
        <p:txBody>
          <a:bodyPr wrap="none">
            <a:spAutoFit/>
          </a:bodyPr>
          <a:lstStyle/>
          <a:p/>
          <a:p>
            <a:pPr>
              <a:defRPr sz="1200" b="1">
                <a:latin typeface="Times New Roman" panose="02020603050405020304"/>
              </a:defRPr>
            </a:pPr>
            <a:r>
              <a:t>2</a:t>
            </a:r>
          </a:p>
        </p:txBody>
      </p:sp>
      <p:sp>
        <p:nvSpPr>
          <p:cNvPr id="15" name="TextBox 14"/>
          <p:cNvSpPr txBox="1"/>
          <p:nvPr/>
        </p:nvSpPr>
        <p:spPr>
          <a:xfrm>
            <a:off x="4896000" y="3096000"/>
            <a:ext cx="864000" cy="108000"/>
          </a:xfrm>
          <a:prstGeom prst="rect">
            <a:avLst/>
          </a:prstGeom>
          <a:noFill/>
        </p:spPr>
        <p:txBody>
          <a:bodyPr wrap="none">
            <a:spAutoFit/>
          </a:bodyPr>
          <a:lstStyle/>
          <a:p/>
          <a:p>
            <a:pPr>
              <a:defRPr sz="1200" b="1">
                <a:latin typeface="Times New Roman" panose="02020603050405020304"/>
              </a:defRPr>
            </a:pPr>
            <a:r>
              <a:t>3</a:t>
            </a:r>
          </a:p>
        </p:txBody>
      </p:sp>
      <p:sp>
        <p:nvSpPr>
          <p:cNvPr id="16" name="TextBox 15"/>
          <p:cNvSpPr txBox="1"/>
          <p:nvPr/>
        </p:nvSpPr>
        <p:spPr>
          <a:xfrm>
            <a:off x="8496000" y="3096000"/>
            <a:ext cx="864000" cy="108000"/>
          </a:xfrm>
          <a:prstGeom prst="rect">
            <a:avLst/>
          </a:prstGeom>
          <a:noFill/>
        </p:spPr>
        <p:txBody>
          <a:bodyPr wrap="none">
            <a:spAutoFit/>
          </a:bodyPr>
          <a:lstStyle/>
          <a:p/>
          <a:p>
            <a:pPr>
              <a:defRPr sz="1200" b="1">
                <a:latin typeface="Times New Roman" panose="02020603050405020304"/>
              </a:defRPr>
            </a:pPr>
            <a:r>
              <a:t>8</a:t>
            </a:r>
          </a:p>
        </p:txBody>
      </p:sp>
      <p:sp>
        <p:nvSpPr>
          <p:cNvPr id="17" name="TextBox 16"/>
          <p:cNvSpPr txBox="1"/>
          <p:nvPr/>
        </p:nvSpPr>
        <p:spPr>
          <a:xfrm>
            <a:off x="9360000" y="3096000"/>
            <a:ext cx="864000" cy="108000"/>
          </a:xfrm>
          <a:prstGeom prst="rect">
            <a:avLst/>
          </a:prstGeom>
          <a:noFill/>
        </p:spPr>
        <p:txBody>
          <a:bodyPr wrap="none">
            <a:spAutoFit/>
          </a:bodyPr>
          <a:lstStyle/>
          <a:p/>
          <a:p>
            <a:pPr>
              <a:defRPr sz="1200" b="1">
                <a:latin typeface="Times New Roman" panose="02020603050405020304"/>
              </a:defRPr>
            </a:pPr>
            <a:r>
              <a:t>23</a:t>
            </a:r>
          </a:p>
        </p:txBody>
      </p:sp>
      <p:pic>
        <p:nvPicPr>
          <p:cNvPr id="18" name="Picture 17" descr="3.png"/>
          <p:cNvPicPr>
            <a:picLocks noChangeAspect="1"/>
          </p:cNvPicPr>
          <p:nvPr/>
        </p:nvPicPr>
        <p:blipFill>
          <a:blip r:embed="rId7"/>
          <a:stretch>
            <a:fillRect/>
          </a:stretch>
        </p:blipFill>
        <p:spPr>
          <a:xfrm>
            <a:off x="1800000" y="3744000"/>
            <a:ext cx="8640000" cy="720000"/>
          </a:xfrm>
          <a:prstGeom prst="rect">
            <a:avLst/>
          </a:prstGeom>
        </p:spPr>
      </p:pic>
      <p:sp>
        <p:nvSpPr>
          <p:cNvPr id="19" name="TextBox 18"/>
          <p:cNvSpPr txBox="1"/>
          <p:nvPr/>
        </p:nvSpPr>
        <p:spPr>
          <a:xfrm>
            <a:off x="6120000" y="4103999"/>
            <a:ext cx="864000" cy="108000"/>
          </a:xfrm>
          <a:prstGeom prst="rect">
            <a:avLst/>
          </a:prstGeom>
          <a:noFill/>
        </p:spPr>
        <p:txBody>
          <a:bodyPr wrap="none">
            <a:spAutoFit/>
          </a:bodyPr>
          <a:lstStyle/>
          <a:p/>
          <a:p>
            <a:pPr>
              <a:defRPr sz="1200" b="1">
                <a:latin typeface="Times New Roman" panose="02020603050405020304"/>
              </a:defRPr>
            </a:pPr>
            <a:r>
              <a:t>4</a:t>
            </a:r>
          </a:p>
        </p:txBody>
      </p:sp>
      <p:sp>
        <p:nvSpPr>
          <p:cNvPr id="20" name="TextBox 19"/>
          <p:cNvSpPr txBox="1"/>
          <p:nvPr/>
        </p:nvSpPr>
        <p:spPr>
          <a:xfrm>
            <a:off x="7290000" y="4103999"/>
            <a:ext cx="864000" cy="108000"/>
          </a:xfrm>
          <a:prstGeom prst="rect">
            <a:avLst/>
          </a:prstGeom>
          <a:noFill/>
        </p:spPr>
        <p:txBody>
          <a:bodyPr wrap="none">
            <a:spAutoFit/>
          </a:bodyPr>
          <a:lstStyle/>
          <a:p/>
          <a:p>
            <a:pPr>
              <a:defRPr sz="1200" b="1">
                <a:latin typeface="Times New Roman" panose="02020603050405020304"/>
              </a:defRPr>
            </a:pPr>
            <a:r>
              <a:t>7</a:t>
            </a:r>
          </a:p>
        </p:txBody>
      </p:sp>
      <p:sp>
        <p:nvSpPr>
          <p:cNvPr id="21" name="TextBox 20"/>
          <p:cNvSpPr txBox="1"/>
          <p:nvPr/>
        </p:nvSpPr>
        <p:spPr>
          <a:xfrm>
            <a:off x="4031999" y="4103999"/>
            <a:ext cx="864000" cy="108000"/>
          </a:xfrm>
          <a:prstGeom prst="rect">
            <a:avLst/>
          </a:prstGeom>
          <a:noFill/>
        </p:spPr>
        <p:txBody>
          <a:bodyPr wrap="none">
            <a:spAutoFit/>
          </a:bodyPr>
          <a:lstStyle/>
          <a:p/>
          <a:p>
            <a:pPr>
              <a:defRPr sz="1200" b="1">
                <a:latin typeface="Times New Roman" panose="02020603050405020304"/>
              </a:defRPr>
            </a:pPr>
            <a:r>
              <a:t>2</a:t>
            </a:r>
          </a:p>
        </p:txBody>
      </p:sp>
      <p:sp>
        <p:nvSpPr>
          <p:cNvPr id="22" name="TextBox 21"/>
          <p:cNvSpPr txBox="1"/>
          <p:nvPr/>
        </p:nvSpPr>
        <p:spPr>
          <a:xfrm>
            <a:off x="4896000" y="4103999"/>
            <a:ext cx="864000" cy="108000"/>
          </a:xfrm>
          <a:prstGeom prst="rect">
            <a:avLst/>
          </a:prstGeom>
          <a:noFill/>
        </p:spPr>
        <p:txBody>
          <a:bodyPr wrap="none">
            <a:spAutoFit/>
          </a:bodyPr>
          <a:lstStyle/>
          <a:p/>
          <a:p>
            <a:pPr>
              <a:defRPr sz="1200" b="1">
                <a:latin typeface="Times New Roman" panose="02020603050405020304"/>
              </a:defRPr>
            </a:pPr>
            <a:r>
              <a:t>3</a:t>
            </a:r>
          </a:p>
        </p:txBody>
      </p:sp>
      <p:sp>
        <p:nvSpPr>
          <p:cNvPr id="23" name="TextBox 22"/>
          <p:cNvSpPr txBox="1"/>
          <p:nvPr/>
        </p:nvSpPr>
        <p:spPr>
          <a:xfrm>
            <a:off x="8496000" y="4103999"/>
            <a:ext cx="864000" cy="108000"/>
          </a:xfrm>
          <a:prstGeom prst="rect">
            <a:avLst/>
          </a:prstGeom>
          <a:noFill/>
        </p:spPr>
        <p:txBody>
          <a:bodyPr wrap="none">
            <a:spAutoFit/>
          </a:bodyPr>
          <a:lstStyle/>
          <a:p/>
          <a:p>
            <a:pPr>
              <a:defRPr sz="1200" b="1">
                <a:latin typeface="Times New Roman" panose="02020603050405020304"/>
              </a:defRPr>
            </a:pPr>
            <a:r>
              <a:t>8</a:t>
            </a:r>
          </a:p>
        </p:txBody>
      </p:sp>
      <p:sp>
        <p:nvSpPr>
          <p:cNvPr id="24" name="TextBox 23"/>
          <p:cNvSpPr txBox="1"/>
          <p:nvPr/>
        </p:nvSpPr>
        <p:spPr>
          <a:xfrm>
            <a:off x="9360000" y="4103999"/>
            <a:ext cx="864000" cy="108000"/>
          </a:xfrm>
          <a:prstGeom prst="rect">
            <a:avLst/>
          </a:prstGeom>
          <a:noFill/>
        </p:spPr>
        <p:txBody>
          <a:bodyPr wrap="none">
            <a:spAutoFit/>
          </a:bodyPr>
          <a:lstStyle/>
          <a:p/>
          <a:p>
            <a:pPr>
              <a:defRPr sz="1200" b="1">
                <a:latin typeface="Times New Roman" panose="02020603050405020304"/>
              </a:defRPr>
            </a:pPr>
            <a:r>
              <a:t>23</a:t>
            </a:r>
          </a:p>
        </p:txBody>
      </p:sp>
      <p:pic>
        <p:nvPicPr>
          <p:cNvPr id="25" name="Picture 24" descr="4.png"/>
          <p:cNvPicPr>
            <a:picLocks noChangeAspect="1"/>
          </p:cNvPicPr>
          <p:nvPr/>
        </p:nvPicPr>
        <p:blipFill>
          <a:blip r:embed="rId8"/>
          <a:stretch>
            <a:fillRect/>
          </a:stretch>
        </p:blipFill>
        <p:spPr>
          <a:xfrm>
            <a:off x="1800000" y="4752000"/>
            <a:ext cx="8640000" cy="720000"/>
          </a:xfrm>
          <a:prstGeom prst="rect">
            <a:avLst/>
          </a:prstGeom>
        </p:spPr>
      </p:pic>
      <p:sp>
        <p:nvSpPr>
          <p:cNvPr id="26" name="TextBox 25"/>
          <p:cNvSpPr txBox="1"/>
          <p:nvPr/>
        </p:nvSpPr>
        <p:spPr>
          <a:xfrm>
            <a:off x="4031999" y="5112000"/>
            <a:ext cx="864000" cy="108000"/>
          </a:xfrm>
          <a:prstGeom prst="rect">
            <a:avLst/>
          </a:prstGeom>
          <a:noFill/>
        </p:spPr>
        <p:txBody>
          <a:bodyPr wrap="none">
            <a:spAutoFit/>
          </a:bodyPr>
          <a:lstStyle/>
          <a:p/>
          <a:p>
            <a:pPr>
              <a:defRPr sz="1200" b="1">
                <a:latin typeface="Times New Roman" panose="02020603050405020304"/>
              </a:defRPr>
            </a:pPr>
            <a:r>
              <a:t>2</a:t>
            </a:r>
          </a:p>
        </p:txBody>
      </p:sp>
      <p:sp>
        <p:nvSpPr>
          <p:cNvPr id="27" name="TextBox 26"/>
          <p:cNvSpPr txBox="1"/>
          <p:nvPr/>
        </p:nvSpPr>
        <p:spPr>
          <a:xfrm>
            <a:off x="4896000" y="5112000"/>
            <a:ext cx="864000" cy="108000"/>
          </a:xfrm>
          <a:prstGeom prst="rect">
            <a:avLst/>
          </a:prstGeom>
          <a:noFill/>
        </p:spPr>
        <p:txBody>
          <a:bodyPr wrap="none">
            <a:spAutoFit/>
          </a:bodyPr>
          <a:lstStyle/>
          <a:p/>
          <a:p>
            <a:pPr>
              <a:defRPr sz="1200" b="1">
                <a:latin typeface="Times New Roman" panose="02020603050405020304"/>
              </a:defRPr>
            </a:pPr>
            <a:r>
              <a:t>3</a:t>
            </a:r>
          </a:p>
        </p:txBody>
      </p:sp>
      <p:sp>
        <p:nvSpPr>
          <p:cNvPr id="28" name="TextBox 27"/>
          <p:cNvSpPr txBox="1"/>
          <p:nvPr/>
        </p:nvSpPr>
        <p:spPr>
          <a:xfrm>
            <a:off x="7632000" y="5112000"/>
            <a:ext cx="864000" cy="108000"/>
          </a:xfrm>
          <a:prstGeom prst="rect">
            <a:avLst/>
          </a:prstGeom>
          <a:noFill/>
        </p:spPr>
        <p:txBody>
          <a:bodyPr wrap="none">
            <a:spAutoFit/>
          </a:bodyPr>
          <a:lstStyle/>
          <a:p/>
          <a:p>
            <a:pPr>
              <a:defRPr sz="1200" b="1">
                <a:latin typeface="Times New Roman" panose="02020603050405020304"/>
              </a:defRPr>
            </a:pPr>
            <a:r>
              <a:t>8</a:t>
            </a:r>
          </a:p>
        </p:txBody>
      </p:sp>
      <p:sp>
        <p:nvSpPr>
          <p:cNvPr id="29" name="TextBox 28"/>
          <p:cNvSpPr txBox="1"/>
          <p:nvPr/>
        </p:nvSpPr>
        <p:spPr>
          <a:xfrm>
            <a:off x="8460000" y="5112000"/>
            <a:ext cx="864000" cy="108000"/>
          </a:xfrm>
          <a:prstGeom prst="rect">
            <a:avLst/>
          </a:prstGeom>
          <a:noFill/>
        </p:spPr>
        <p:txBody>
          <a:bodyPr wrap="none">
            <a:spAutoFit/>
          </a:bodyPr>
          <a:lstStyle/>
          <a:p/>
          <a:p>
            <a:pPr>
              <a:defRPr sz="1200" b="1">
                <a:latin typeface="Times New Roman" panose="02020603050405020304"/>
              </a:defRPr>
            </a:pPr>
            <a:r>
              <a:t>23</a:t>
            </a:r>
          </a:p>
        </p:txBody>
      </p:sp>
      <p:pic>
        <p:nvPicPr>
          <p:cNvPr id="30" name="Picture 29" descr="5.png"/>
          <p:cNvPicPr>
            <a:picLocks noChangeAspect="1"/>
          </p:cNvPicPr>
          <p:nvPr/>
        </p:nvPicPr>
        <p:blipFill>
          <a:blip r:embed="rId9"/>
          <a:stretch>
            <a:fillRect/>
          </a:stretch>
        </p:blipFill>
        <p:spPr>
          <a:xfrm>
            <a:off x="1800000" y="5760000"/>
            <a:ext cx="8640000" cy="720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Technical routes</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118800" y="1007999"/>
            <a:ext cx="11880000" cy="4176000"/>
          </a:xfrm>
          <a:prstGeom prst="rect">
            <a:avLst/>
          </a:prstGeom>
          <a:noFill/>
        </p:spPr>
        <p:txBody>
          <a:bodyPr wrap="square">
            <a:normAutofit fontScale="80000"/>
          </a:bodyPr>
          <a:lstStyle/>
          <a:p/>
          <a:p>
            <a:pPr>
              <a:lnSpc>
                <a:spcPts val="3200"/>
              </a:lnSpc>
              <a:defRPr sz="1800">
                <a:latin typeface="Times New Roman" panose="02020603050405020304"/>
              </a:defRPr>
            </a:pPr>
            <a:r>
              <a:t>➣ The </a:t>
            </a:r>
            <a:r>
              <a:rPr i="1"/>
              <a:t>Dnai3</a:t>
            </a:r>
            <a:r>
              <a:t> gene has 3 transcripts. According to the structure of </a:t>
            </a:r>
            <a:r>
              <a:rPr i="1"/>
              <a:t>Dnai3</a:t>
            </a:r>
            <a:r>
              <a:t> gene, exon4-exon7 of </a:t>
            </a:r>
            <a:r>
              <a:rPr i="1"/>
              <a:t>Dnai3</a:t>
            </a:r>
            <a:r>
              <a:rPr i="1"/>
              <a:t>-201</a:t>
            </a:r>
            <a:r>
              <a:t>(ENSMUST00000160285.1) transcript is recommended as the knockout region.The region contains 637bp coding sequence. Knock out the region will result in disruption of protein function.
➣ In this project we use CRISPR/Cas9 technology to modify </a:t>
            </a:r>
            <a:r>
              <a:rPr i="1"/>
              <a:t>Dnai3</a:t>
            </a:r>
            <a:r>
              <a:t> gene. The brief process is as follows:sgRNA was transcribed in vitro, donor vector was constructed.Cas9, sgRNA and Donor were microinjected into the fertilized eggs of C57BL/6JGpt mice.Fertilized eggs were transplanted to obtain positive F0 mice which were confirmed by PCR and sequencing. A stable F1 generation mouse model was obtained by mating positive F0 generation mice with C57BL/6JGpt mice.
➣ The flox mice was knocked out after mating with mice expressing Cre recombinase, resulting in the loss of function of the target gene in specific tissues and cell types.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FF0000"/>
                </a:solidFill>
                <a:latin typeface="Times New Roman" panose="02020603050405020304"/>
              </a:defRPr>
            </a:pPr>
            <a:r>
              <a:t>Notice</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334800" y="1440000"/>
            <a:ext cx="11520000" cy="4752000"/>
          </a:xfrm>
          <a:prstGeom prst="rect">
            <a:avLst/>
          </a:prstGeom>
          <a:noFill/>
        </p:spPr>
        <p:txBody>
          <a:bodyPr wrap="square">
            <a:normAutofit/>
          </a:bodyPr>
          <a:lstStyle/>
          <a:p/>
          <a:p>
            <a:pPr>
              <a:lnSpc>
                <a:spcPts val="3200"/>
              </a:lnSpc>
              <a:defRPr sz="1800">
                <a:latin typeface="Times New Roman" panose="02020603050405020304"/>
              </a:defRPr>
            </a:pPr>
            <a:r>
              <a:t>➣ According to the existing MGI data,mice homozygous for a null allele exhibit no overt abnormalities in body size, development, behavior, or fertility. </a:t>
            </a:r>
            <a:br/>
            <a:r>
              <a:t>➣ The </a:t>
            </a:r>
            <a:r>
              <a:rPr i="1"/>
              <a:t>Dnai3</a:t>
            </a:r>
            <a:r>
              <a:t> gene is located on the Chr3. If the knockout mice are crossed with other mice strains to obtain double gene positive homozygous mouse offspring, please avoid the two genes on the same chromosome.
➣ This strategy is designed based on genetic information in existing databases.Due to the complexity of biological processes,all risk of loxp insertion on gene transcription, RNA splicing and protein translation cannot be predicted at existing technological level.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18415"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Gene information （NCBI）</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pic>
        <p:nvPicPr>
          <p:cNvPr id="8" name="图片 7"/>
          <p:cNvPicPr>
            <a:picLocks noChangeAspect="1"/>
          </p:cNvPicPr>
          <p:nvPr/>
        </p:nvPicPr>
        <p:blipFill>
          <a:blip r:embed="rId5"/>
          <a:stretch>
            <a:fillRect/>
          </a:stretch>
        </p:blipFill>
        <p:spPr>
          <a:xfrm>
            <a:off x="297180" y="1593850"/>
            <a:ext cx="8686800" cy="3454400"/>
          </a:xfrm>
          <a:prstGeom prst="rect">
            <a:avLst/>
          </a:prstGeom>
        </p:spPr>
      </p:pic>
      <p:sp>
        <p:nvSpPr>
          <p:cNvPr id="10" name="椭圆 9"/>
          <p:cNvSpPr/>
          <p:nvPr/>
        </p:nvSpPr>
        <p:spPr>
          <a:xfrm>
            <a:off x="3157855" y="4293870"/>
            <a:ext cx="506730" cy="323215"/>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a:p>
            <a:endParaRPr lang="zh-CN" altLang="en-US"/>
          </a:p>
        </p:txBody>
      </p:sp>
      <p:sp>
        <p:nvSpPr>
          <p:cNvPr id="11" name="椭圆 10"/>
          <p:cNvSpPr/>
          <p:nvPr/>
        </p:nvSpPr>
        <p:spPr>
          <a:xfrm>
            <a:off x="3157855" y="4283075"/>
            <a:ext cx="506730" cy="323215"/>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a:p>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Transcript information（Ensembl）</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sp>
        <p:nvSpPr>
          <p:cNvPr id="7" name="TextBox 6"/>
          <p:cNvSpPr txBox="1"/>
          <p:nvPr/>
        </p:nvSpPr>
        <p:spPr>
          <a:xfrm>
            <a:off x="183600" y="1083600"/>
            <a:ext cx="4860000" cy="439200"/>
          </a:xfrm>
          <a:prstGeom prst="rect">
            <a:avLst/>
          </a:prstGeom>
          <a:noFill/>
        </p:spPr>
        <p:txBody>
          <a:bodyPr wrap="none">
            <a:spAutoFit/>
          </a:bodyPr>
          <a:lstStyle/>
          <a:p/>
          <a:p>
            <a:pPr>
              <a:defRPr sz="1800">
                <a:latin typeface="Times New Roman" panose="02020603050405020304"/>
              </a:defRPr>
            </a:pPr>
            <a:r>
              <a:t>The gene has 3 transcripts,all transcripts are shown below: </a:t>
            </a:r>
          </a:p>
        </p:txBody>
      </p:sp>
      <p:pic>
        <p:nvPicPr>
          <p:cNvPr id="8" name="Picture 7" descr="Wdr63.png"/>
          <p:cNvPicPr>
            <a:picLocks noChangeAspect="1"/>
          </p:cNvPicPr>
          <p:nvPr/>
        </p:nvPicPr>
        <p:blipFill>
          <a:blip r:embed="rId5"/>
          <a:stretch>
            <a:fillRect/>
          </a:stretch>
        </p:blipFill>
        <p:spPr>
          <a:xfrm>
            <a:off x="251999" y="1800000"/>
            <a:ext cx="11689200" cy="1328400"/>
          </a:xfrm>
          <a:prstGeom prst="rect">
            <a:avLst/>
          </a:prstGeom>
        </p:spPr>
      </p:pic>
      <p:sp>
        <p:nvSpPr>
          <p:cNvPr id="9" name="TextBox 8"/>
          <p:cNvSpPr txBox="1"/>
          <p:nvPr/>
        </p:nvSpPr>
        <p:spPr>
          <a:xfrm>
            <a:off x="183600" y="4680000"/>
            <a:ext cx="8691880" cy="645160"/>
          </a:xfrm>
          <a:prstGeom prst="rect">
            <a:avLst/>
          </a:prstGeom>
          <a:noFill/>
        </p:spPr>
        <p:txBody>
          <a:bodyPr wrap="none">
            <a:spAutoFit/>
          </a:bodyPr>
          <a:lstStyle/>
          <a:p/>
          <a:p>
            <a:pPr>
              <a:defRPr sz="1800">
                <a:latin typeface="Times New Roman" panose="02020603050405020304"/>
              </a:defRPr>
            </a:pPr>
            <a:r>
              <a:t>The strategy is based on the design of </a:t>
            </a:r>
            <a:r>
              <a:rPr i="1"/>
              <a:t>Dnai3</a:t>
            </a:r>
            <a:r>
              <a:rPr i="1"/>
              <a:t>-201</a:t>
            </a:r>
            <a:r>
              <a:t> transcript,the transcription is shown below:</a:t>
            </a:r>
          </a:p>
        </p:txBody>
      </p:sp>
      <p:pic>
        <p:nvPicPr>
          <p:cNvPr id="10" name="Picture 9" descr="ENSMUST00000160285.1.png"/>
          <p:cNvPicPr>
            <a:picLocks noChangeAspect="1"/>
          </p:cNvPicPr>
          <p:nvPr/>
        </p:nvPicPr>
        <p:blipFill>
          <a:blip r:embed="rId6"/>
          <a:stretch>
            <a:fillRect/>
          </a:stretch>
        </p:blipFill>
        <p:spPr>
          <a:xfrm>
            <a:off x="183600" y="5400000"/>
            <a:ext cx="11664000" cy="1033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Genomic location distribution</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242253.png"/>
          <p:cNvPicPr>
            <a:picLocks noChangeAspect="1"/>
          </p:cNvPicPr>
          <p:nvPr/>
        </p:nvPicPr>
        <p:blipFill>
          <a:blip r:embed="rId5"/>
          <a:stretch>
            <a:fillRect/>
          </a:stretch>
        </p:blipFill>
        <p:spPr>
          <a:xfrm>
            <a:off x="2026800" y="1155600"/>
            <a:ext cx="8110800" cy="5335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descr="image.png"/>
          <p:cNvPicPr>
            <a:picLocks noChangeAspect="1"/>
          </p:cNvPicPr>
          <p:nvPr/>
        </p:nvPicPr>
        <p:blipFill>
          <a:blip r:embed="rId1"/>
          <a:stretch>
            <a:fillRect/>
          </a:stretch>
        </p:blipFill>
        <p:spPr>
          <a:xfrm>
            <a:off x="0" y="0"/>
            <a:ext cx="12196800" cy="6840000"/>
          </a:xfrm>
          <a:prstGeom prst="rect">
            <a:avLst/>
          </a:prstGeom>
        </p:spPr>
      </p:pic>
      <p:sp>
        <p:nvSpPr>
          <p:cNvPr id="3" name="TextBox 2"/>
          <p:cNvSpPr txBox="1"/>
          <p:nvPr/>
        </p:nvSpPr>
        <p:spPr>
          <a:xfrm>
            <a:off x="61200" y="-90000"/>
            <a:ext cx="10850400" cy="1029600"/>
          </a:xfrm>
          <a:prstGeom prst="rect">
            <a:avLst/>
          </a:prstGeom>
          <a:noFill/>
        </p:spPr>
        <p:txBody>
          <a:bodyPr wrap="none">
            <a:spAutoFit/>
          </a:bodyPr>
          <a:lstStyle/>
          <a:p/>
          <a:p>
            <a:pPr>
              <a:defRPr sz="4400" b="1">
                <a:solidFill>
                  <a:srgbClr val="018177"/>
                </a:solidFill>
                <a:latin typeface="Times New Roman" panose="02020603050405020304"/>
              </a:defRPr>
            </a:pPr>
            <a:r>
              <a:t>Protein domain</a:t>
            </a:r>
          </a:p>
        </p:txBody>
      </p:sp>
      <p:pic>
        <p:nvPicPr>
          <p:cNvPr id="4" name="Picture 3" descr="image.jpg"/>
          <p:cNvPicPr>
            <a:picLocks noChangeAspect="1"/>
          </p:cNvPicPr>
          <p:nvPr/>
        </p:nvPicPr>
        <p:blipFill>
          <a:blip r:embed="rId2"/>
          <a:stretch>
            <a:fillRect/>
          </a:stretch>
        </p:blipFill>
        <p:spPr>
          <a:xfrm>
            <a:off x="9720000" y="93600"/>
            <a:ext cx="2340000" cy="892800"/>
          </a:xfrm>
          <a:prstGeom prst="rect">
            <a:avLst/>
          </a:prstGeom>
        </p:spPr>
      </p:pic>
      <p:pic>
        <p:nvPicPr>
          <p:cNvPr id="5" name="Picture 4" descr="image.png"/>
          <p:cNvPicPr>
            <a:picLocks noChangeAspect="1"/>
          </p:cNvPicPr>
          <p:nvPr/>
        </p:nvPicPr>
        <p:blipFill>
          <a:blip r:embed="rId3"/>
          <a:stretch>
            <a:fillRect/>
          </a:stretch>
        </p:blipFill>
        <p:spPr>
          <a:xfrm>
            <a:off x="0" y="1080000"/>
            <a:ext cx="12160800" cy="36000"/>
          </a:xfrm>
          <a:prstGeom prst="rect">
            <a:avLst/>
          </a:prstGeom>
        </p:spPr>
      </p:pic>
      <p:pic>
        <p:nvPicPr>
          <p:cNvPr id="6" name="Picture 5" descr="image.jpg"/>
          <p:cNvPicPr>
            <a:picLocks noChangeAspect="1"/>
          </p:cNvPicPr>
          <p:nvPr/>
        </p:nvPicPr>
        <p:blipFill>
          <a:blip r:embed="rId4"/>
          <a:stretch>
            <a:fillRect/>
          </a:stretch>
        </p:blipFill>
        <p:spPr>
          <a:xfrm>
            <a:off x="0" y="6537600"/>
            <a:ext cx="12186000" cy="442800"/>
          </a:xfrm>
          <a:prstGeom prst="rect">
            <a:avLst/>
          </a:prstGeom>
        </p:spPr>
      </p:pic>
      <p:pic>
        <p:nvPicPr>
          <p:cNvPr id="7" name="Picture 6" descr="923aa.png"/>
          <p:cNvPicPr>
            <a:picLocks noChangeAspect="1"/>
          </p:cNvPicPr>
          <p:nvPr/>
        </p:nvPicPr>
        <p:blipFill>
          <a:blip r:embed="rId5"/>
          <a:stretch>
            <a:fillRect/>
          </a:stretch>
        </p:blipFill>
        <p:spPr>
          <a:xfrm>
            <a:off x="651600" y="2019600"/>
            <a:ext cx="10861200" cy="36072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2310</Words>
  <Application>WPS 演示</Application>
  <PresentationFormat>宽屏</PresentationFormat>
  <Paragraphs>76</Paragraphs>
  <Slides>10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Arial</vt:lpstr>
      <vt:lpstr>宋体</vt:lpstr>
      <vt:lpstr>Wingdings</vt:lpstr>
      <vt:lpstr>Arial</vt:lpstr>
      <vt:lpstr>Times New Roman</vt:lpstr>
      <vt:lpstr>Calibri</vt:lpstr>
      <vt:lpstr>微软雅黑</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dc:description>generated using python-pptx</dc:description>
  <cp:lastModifiedBy>王洁</cp:lastModifiedBy>
  <cp:revision>5</cp:revision>
  <dcterms:created xsi:type="dcterms:W3CDTF">2013-01-27T09:14:00Z</dcterms:created>
  <dcterms:modified xsi:type="dcterms:W3CDTF">2020-11-10T09:28:33Z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2052-11.1.0.9999</vt:lpwstr>
  </property>
</Properties>
</file>